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9" r:id="rId4"/>
    <p:sldMasterId id="2147483701" r:id="rId5"/>
  </p:sldMasterIdLst>
  <p:notesMasterIdLst>
    <p:notesMasterId r:id="rId18"/>
  </p:notesMasterIdLst>
  <p:handoutMasterIdLst>
    <p:handoutMasterId r:id="rId19"/>
  </p:handoutMasterIdLst>
  <p:sldIdLst>
    <p:sldId id="283" r:id="rId6"/>
    <p:sldId id="500" r:id="rId7"/>
    <p:sldId id="503" r:id="rId8"/>
    <p:sldId id="511" r:id="rId9"/>
    <p:sldId id="548" r:id="rId10"/>
    <p:sldId id="546" r:id="rId11"/>
    <p:sldId id="498" r:id="rId12"/>
    <p:sldId id="544" r:id="rId13"/>
    <p:sldId id="537" r:id="rId14"/>
    <p:sldId id="550" r:id="rId15"/>
    <p:sldId id="551" r:id="rId16"/>
    <p:sldId id="552" r:id="rId17"/>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nne Starkie" initials="JS" lastIdx="1" clrIdx="0">
    <p:extLst>
      <p:ext uri="{19B8F6BF-5375-455C-9EA6-DF929625EA0E}">
        <p15:presenceInfo xmlns:p15="http://schemas.microsoft.com/office/powerpoint/2012/main" userId="S::Joanne.Starkie@londoncouncils.gov.uk::d9260e79-c3aa-494d-809b-8e68cfcb16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2F5E"/>
    <a:srgbClr val="8D1F09"/>
    <a:srgbClr val="660033"/>
    <a:srgbClr val="660066"/>
    <a:srgbClr val="FFE48F"/>
    <a:srgbClr val="2960B1"/>
    <a:srgbClr val="EEE8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1109" y="283"/>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hyperlink" Target="https://futuresocialcarecoalition.org/wp-content/uploads/2023/12/FSCC-Carenomics-2.pdf" TargetMode="External"/></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 Id="rId5" Type="http://schemas.openxmlformats.org/officeDocument/2006/relationships/image" Target="../media/image10.png"/><Relationship Id="rId4" Type="http://schemas.openxmlformats.org/officeDocument/2006/relationships/image" Target="../media/image9.png"/></Relationships>
</file>

<file path=ppt/diagrams/_rels/drawing1.xml.rels><?xml version="1.0" encoding="UTF-8" standalone="yes"?>
<Relationships xmlns="http://schemas.openxmlformats.org/package/2006/relationships"><Relationship Id="rId1" Type="http://schemas.openxmlformats.org/officeDocument/2006/relationships/hyperlink" Target="https://futuresocialcarecoalition.org/wp-content/uploads/2023/12/FSCC-Carenomics-2.pdf"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 Id="rId5" Type="http://schemas.openxmlformats.org/officeDocument/2006/relationships/image" Target="../media/image10.png"/><Relationship Id="rId4"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191D64-0E49-484F-A149-0D275FB6DDE0}" type="doc">
      <dgm:prSet loTypeId="urn:microsoft.com/office/officeart/2005/8/layout/hierarchy1" loCatId="hierarchy" qsTypeId="urn:microsoft.com/office/officeart/2005/8/quickstyle/3d2" qsCatId="3D" csTypeId="urn:microsoft.com/office/officeart/2005/8/colors/accent5_4" csCatId="accent5" phldr="1"/>
      <dgm:spPr/>
      <dgm:t>
        <a:bodyPr/>
        <a:lstStyle/>
        <a:p>
          <a:endParaRPr lang="en-US"/>
        </a:p>
      </dgm:t>
    </dgm:pt>
    <dgm:pt modelId="{3C96571A-B1C8-4FEE-A6C1-AE5A5B20DC9E}">
      <dgm:prSet custT="1"/>
      <dgm:spPr/>
      <dgm:t>
        <a:bodyPr/>
        <a:lstStyle/>
        <a:p>
          <a:r>
            <a:rPr lang="en-GB" sz="1600" dirty="0"/>
            <a:t>The most recent data from Skills for Care* estimates that there are </a:t>
          </a:r>
          <a:r>
            <a:rPr lang="en-GB" sz="1600" b="1" dirty="0"/>
            <a:t>270,000</a:t>
          </a:r>
          <a:r>
            <a:rPr lang="en-GB" sz="1600" dirty="0"/>
            <a:t> filled posts in the adult social care sector in the South East</a:t>
          </a:r>
          <a:r>
            <a:rPr lang="en-GB" sz="2000" dirty="0"/>
            <a:t>.   </a:t>
          </a:r>
          <a:endParaRPr lang="en-US" sz="2000" dirty="0"/>
        </a:p>
      </dgm:t>
    </dgm:pt>
    <dgm:pt modelId="{4CB91566-7CD4-44AE-BC6A-37888F6B6E92}" type="parTrans" cxnId="{49B4FA67-5B6C-4D3D-9969-EC3FDA902B27}">
      <dgm:prSet/>
      <dgm:spPr/>
      <dgm:t>
        <a:bodyPr/>
        <a:lstStyle/>
        <a:p>
          <a:endParaRPr lang="en-US"/>
        </a:p>
      </dgm:t>
    </dgm:pt>
    <dgm:pt modelId="{CA5BD4AE-F648-49DF-B023-AE82A93E21B4}" type="sibTrans" cxnId="{49B4FA67-5B6C-4D3D-9969-EC3FDA902B27}">
      <dgm:prSet/>
      <dgm:spPr/>
      <dgm:t>
        <a:bodyPr/>
        <a:lstStyle/>
        <a:p>
          <a:endParaRPr lang="en-US"/>
        </a:p>
      </dgm:t>
    </dgm:pt>
    <dgm:pt modelId="{34EA2631-141B-4916-A071-9D56A1BF8537}">
      <dgm:prSet custT="1"/>
      <dgm:spPr/>
      <dgm:t>
        <a:bodyPr/>
        <a:lstStyle/>
        <a:p>
          <a:r>
            <a:rPr lang="en-GB" sz="1600" dirty="0"/>
            <a:t>Social care contributes over </a:t>
          </a:r>
          <a:r>
            <a:rPr lang="en-GB" sz="1600" b="1" dirty="0"/>
            <a:t>£50bn </a:t>
          </a:r>
          <a:r>
            <a:rPr lang="en-GB" sz="1600" dirty="0"/>
            <a:t>to the UK economy. </a:t>
          </a:r>
          <a:endParaRPr lang="en-US" sz="1600" dirty="0"/>
        </a:p>
      </dgm:t>
    </dgm:pt>
    <dgm:pt modelId="{7E4559BB-C5D4-4A01-8501-5A7A1DEE673F}" type="parTrans" cxnId="{A9663038-1787-4A64-AECA-01884D648157}">
      <dgm:prSet/>
      <dgm:spPr/>
      <dgm:t>
        <a:bodyPr/>
        <a:lstStyle/>
        <a:p>
          <a:endParaRPr lang="en-US"/>
        </a:p>
      </dgm:t>
    </dgm:pt>
    <dgm:pt modelId="{6DBF71FB-9279-4928-B6F0-4C43546109E4}" type="sibTrans" cxnId="{A9663038-1787-4A64-AECA-01884D648157}">
      <dgm:prSet/>
      <dgm:spPr/>
      <dgm:t>
        <a:bodyPr/>
        <a:lstStyle/>
        <a:p>
          <a:endParaRPr lang="en-US"/>
        </a:p>
      </dgm:t>
    </dgm:pt>
    <dgm:pt modelId="{ECB71A1E-1F6C-40E0-9129-BC5B56DE4BC1}">
      <dgm:prSet custT="1"/>
      <dgm:spPr/>
      <dgm:t>
        <a:bodyPr/>
        <a:lstStyle/>
        <a:p>
          <a:r>
            <a:rPr lang="en-GB" sz="1600" dirty="0">
              <a:hlinkClick xmlns:r="http://schemas.openxmlformats.org/officeDocument/2006/relationships" r:id="rId1"/>
            </a:rPr>
            <a:t>FSCC </a:t>
          </a:r>
          <a:r>
            <a:rPr lang="en-GB" sz="1600" dirty="0" err="1">
              <a:hlinkClick xmlns:r="http://schemas.openxmlformats.org/officeDocument/2006/relationships" r:id="rId1"/>
            </a:rPr>
            <a:t>Carenomics</a:t>
          </a:r>
          <a:endParaRPr lang="en-GB" sz="1600" dirty="0"/>
        </a:p>
        <a:p>
          <a:r>
            <a:rPr lang="en-GB" sz="1600" dirty="0"/>
            <a:t>For every </a:t>
          </a:r>
          <a:r>
            <a:rPr lang="en-GB" sz="1600" b="1" dirty="0"/>
            <a:t>£1</a:t>
          </a:r>
          <a:r>
            <a:rPr lang="en-GB" sz="1600" dirty="0"/>
            <a:t> invested, it generates </a:t>
          </a:r>
          <a:r>
            <a:rPr lang="en-GB" sz="1600" b="1" dirty="0"/>
            <a:t>£1.75 </a:t>
          </a:r>
          <a:r>
            <a:rPr lang="en-GB" sz="1600" dirty="0"/>
            <a:t> </a:t>
          </a:r>
        </a:p>
        <a:p>
          <a:r>
            <a:rPr lang="en-GB" sz="1600"/>
            <a:t>‘</a:t>
          </a:r>
          <a:r>
            <a:rPr lang="en-GB" sz="1600" dirty="0"/>
            <a:t>Future Social Care Coalition’. </a:t>
          </a:r>
        </a:p>
        <a:p>
          <a:endParaRPr lang="en-US" sz="1600" dirty="0"/>
        </a:p>
      </dgm:t>
    </dgm:pt>
    <dgm:pt modelId="{8605BF3A-236C-49A4-AA36-11B713E204C7}" type="parTrans" cxnId="{B59D7C1E-543D-49FF-9BE4-FA0656D4CA2C}">
      <dgm:prSet/>
      <dgm:spPr/>
      <dgm:t>
        <a:bodyPr/>
        <a:lstStyle/>
        <a:p>
          <a:endParaRPr lang="en-US"/>
        </a:p>
      </dgm:t>
    </dgm:pt>
    <dgm:pt modelId="{1F02B0AF-EA5C-43FE-AA41-B11EEC2EA6E3}" type="sibTrans" cxnId="{B59D7C1E-543D-49FF-9BE4-FA0656D4CA2C}">
      <dgm:prSet/>
      <dgm:spPr/>
      <dgm:t>
        <a:bodyPr/>
        <a:lstStyle/>
        <a:p>
          <a:endParaRPr lang="en-US"/>
        </a:p>
      </dgm:t>
    </dgm:pt>
    <dgm:pt modelId="{9345A54B-265E-4958-9DD8-498E800C59B1}">
      <dgm:prSet custT="1"/>
      <dgm:spPr/>
      <dgm:t>
        <a:bodyPr/>
        <a:lstStyle/>
        <a:p>
          <a:r>
            <a:rPr lang="en-GB" sz="1600" dirty="0"/>
            <a:t>The economic contribution of social care in the South East is considerable: with Gross Value Added (GVA) estimated at </a:t>
          </a:r>
          <a:r>
            <a:rPr lang="en-GB" sz="1600" b="1" dirty="0"/>
            <a:t>£8,310 million </a:t>
          </a:r>
          <a:r>
            <a:rPr lang="en-GB" sz="1600" dirty="0"/>
            <a:t>– the largest figure for any English region.  </a:t>
          </a:r>
          <a:endParaRPr lang="en-US" sz="1600" dirty="0"/>
        </a:p>
      </dgm:t>
    </dgm:pt>
    <dgm:pt modelId="{5729F80A-724B-4B87-862F-625CFC9F6722}" type="parTrans" cxnId="{86C0B68B-E127-4C45-8C19-687058021AEA}">
      <dgm:prSet/>
      <dgm:spPr/>
      <dgm:t>
        <a:bodyPr/>
        <a:lstStyle/>
        <a:p>
          <a:endParaRPr lang="en-US"/>
        </a:p>
      </dgm:t>
    </dgm:pt>
    <dgm:pt modelId="{7200FC72-0F2D-44E5-9A81-06CBFECDBB47}" type="sibTrans" cxnId="{86C0B68B-E127-4C45-8C19-687058021AEA}">
      <dgm:prSet/>
      <dgm:spPr/>
      <dgm:t>
        <a:bodyPr/>
        <a:lstStyle/>
        <a:p>
          <a:endParaRPr lang="en-US"/>
        </a:p>
      </dgm:t>
    </dgm:pt>
    <dgm:pt modelId="{13C16BF2-F155-4DFE-B7D9-630009778611}" type="pres">
      <dgm:prSet presAssocID="{88191D64-0E49-484F-A149-0D275FB6DDE0}" presName="hierChild1" presStyleCnt="0">
        <dgm:presLayoutVars>
          <dgm:chPref val="1"/>
          <dgm:dir/>
          <dgm:animOne val="branch"/>
          <dgm:animLvl val="lvl"/>
          <dgm:resizeHandles/>
        </dgm:presLayoutVars>
      </dgm:prSet>
      <dgm:spPr/>
    </dgm:pt>
    <dgm:pt modelId="{1513D500-64CA-4B60-BF83-AB1D888833EE}" type="pres">
      <dgm:prSet presAssocID="{3C96571A-B1C8-4FEE-A6C1-AE5A5B20DC9E}" presName="hierRoot1" presStyleCnt="0"/>
      <dgm:spPr/>
    </dgm:pt>
    <dgm:pt modelId="{9E6677F6-FFF0-4F9E-A459-C41BA136929E}" type="pres">
      <dgm:prSet presAssocID="{3C96571A-B1C8-4FEE-A6C1-AE5A5B20DC9E}" presName="composite" presStyleCnt="0"/>
      <dgm:spPr/>
    </dgm:pt>
    <dgm:pt modelId="{63F127EE-AE34-4C6B-9684-87E2D7D3BDBA}" type="pres">
      <dgm:prSet presAssocID="{3C96571A-B1C8-4FEE-A6C1-AE5A5B20DC9E}" presName="background" presStyleLbl="node0" presStyleIdx="0" presStyleCnt="4"/>
      <dgm:spPr/>
    </dgm:pt>
    <dgm:pt modelId="{F26406FF-E153-4555-B266-F4A8A00EF464}" type="pres">
      <dgm:prSet presAssocID="{3C96571A-B1C8-4FEE-A6C1-AE5A5B20DC9E}" presName="text" presStyleLbl="fgAcc0" presStyleIdx="0" presStyleCnt="4" custScaleY="245309">
        <dgm:presLayoutVars>
          <dgm:chPref val="3"/>
        </dgm:presLayoutVars>
      </dgm:prSet>
      <dgm:spPr/>
    </dgm:pt>
    <dgm:pt modelId="{C08F373F-BB07-403A-88F4-B12A6633258B}" type="pres">
      <dgm:prSet presAssocID="{3C96571A-B1C8-4FEE-A6C1-AE5A5B20DC9E}" presName="hierChild2" presStyleCnt="0"/>
      <dgm:spPr/>
    </dgm:pt>
    <dgm:pt modelId="{E0C18F55-8A82-429F-A9CB-AD081147481A}" type="pres">
      <dgm:prSet presAssocID="{34EA2631-141B-4916-A071-9D56A1BF8537}" presName="hierRoot1" presStyleCnt="0"/>
      <dgm:spPr/>
    </dgm:pt>
    <dgm:pt modelId="{BBC9ED76-AAAF-435E-AFE4-C9FB550208A1}" type="pres">
      <dgm:prSet presAssocID="{34EA2631-141B-4916-A071-9D56A1BF8537}" presName="composite" presStyleCnt="0"/>
      <dgm:spPr/>
    </dgm:pt>
    <dgm:pt modelId="{AE0F0B08-4DB9-44A6-987B-BCEA7DB3A550}" type="pres">
      <dgm:prSet presAssocID="{34EA2631-141B-4916-A071-9D56A1BF8537}" presName="background" presStyleLbl="node0" presStyleIdx="1" presStyleCnt="4"/>
      <dgm:spPr/>
    </dgm:pt>
    <dgm:pt modelId="{D74F90FD-747F-4C34-8B4C-D44DB3FA2F8E}" type="pres">
      <dgm:prSet presAssocID="{34EA2631-141B-4916-A071-9D56A1BF8537}" presName="text" presStyleLbl="fgAcc0" presStyleIdx="1" presStyleCnt="4" custScaleY="245309">
        <dgm:presLayoutVars>
          <dgm:chPref val="3"/>
        </dgm:presLayoutVars>
      </dgm:prSet>
      <dgm:spPr/>
    </dgm:pt>
    <dgm:pt modelId="{331122B4-A8E1-4FB9-90B4-B0DC6A359C91}" type="pres">
      <dgm:prSet presAssocID="{34EA2631-141B-4916-A071-9D56A1BF8537}" presName="hierChild2" presStyleCnt="0"/>
      <dgm:spPr/>
    </dgm:pt>
    <dgm:pt modelId="{2BC7AD52-31B3-4831-A864-22D054624634}" type="pres">
      <dgm:prSet presAssocID="{ECB71A1E-1F6C-40E0-9129-BC5B56DE4BC1}" presName="hierRoot1" presStyleCnt="0"/>
      <dgm:spPr/>
    </dgm:pt>
    <dgm:pt modelId="{22DF0911-718A-4D32-BEB5-E43E73FCE689}" type="pres">
      <dgm:prSet presAssocID="{ECB71A1E-1F6C-40E0-9129-BC5B56DE4BC1}" presName="composite" presStyleCnt="0"/>
      <dgm:spPr/>
    </dgm:pt>
    <dgm:pt modelId="{ACE1EB06-E2F9-4A64-BDCC-DC46671FDB5D}" type="pres">
      <dgm:prSet presAssocID="{ECB71A1E-1F6C-40E0-9129-BC5B56DE4BC1}" presName="background" presStyleLbl="node0" presStyleIdx="2" presStyleCnt="4"/>
      <dgm:spPr/>
    </dgm:pt>
    <dgm:pt modelId="{F938FB5D-784B-4A95-B223-2D0BFCACD94B}" type="pres">
      <dgm:prSet presAssocID="{ECB71A1E-1F6C-40E0-9129-BC5B56DE4BC1}" presName="text" presStyleLbl="fgAcc0" presStyleIdx="2" presStyleCnt="4" custScaleY="245309">
        <dgm:presLayoutVars>
          <dgm:chPref val="3"/>
        </dgm:presLayoutVars>
      </dgm:prSet>
      <dgm:spPr/>
    </dgm:pt>
    <dgm:pt modelId="{EA965378-4881-4E77-B22C-02BF2922BE41}" type="pres">
      <dgm:prSet presAssocID="{ECB71A1E-1F6C-40E0-9129-BC5B56DE4BC1}" presName="hierChild2" presStyleCnt="0"/>
      <dgm:spPr/>
    </dgm:pt>
    <dgm:pt modelId="{34BA9CC8-37CE-4FBF-8376-B654DEA5412D}" type="pres">
      <dgm:prSet presAssocID="{9345A54B-265E-4958-9DD8-498E800C59B1}" presName="hierRoot1" presStyleCnt="0"/>
      <dgm:spPr/>
    </dgm:pt>
    <dgm:pt modelId="{9F80828E-1E52-42B3-AB5E-2FD2B968C246}" type="pres">
      <dgm:prSet presAssocID="{9345A54B-265E-4958-9DD8-498E800C59B1}" presName="composite" presStyleCnt="0"/>
      <dgm:spPr/>
    </dgm:pt>
    <dgm:pt modelId="{02E0A535-DE6A-4026-BCAF-28A30D0C574E}" type="pres">
      <dgm:prSet presAssocID="{9345A54B-265E-4958-9DD8-498E800C59B1}" presName="background" presStyleLbl="node0" presStyleIdx="3" presStyleCnt="4"/>
      <dgm:spPr/>
    </dgm:pt>
    <dgm:pt modelId="{F5B25AD9-8A99-410B-AEE4-A51290EEA6C0}" type="pres">
      <dgm:prSet presAssocID="{9345A54B-265E-4958-9DD8-498E800C59B1}" presName="text" presStyleLbl="fgAcc0" presStyleIdx="3" presStyleCnt="4" custScaleY="245309">
        <dgm:presLayoutVars>
          <dgm:chPref val="3"/>
        </dgm:presLayoutVars>
      </dgm:prSet>
      <dgm:spPr/>
    </dgm:pt>
    <dgm:pt modelId="{2D8AF2A2-54F7-4E18-B881-42602334F996}" type="pres">
      <dgm:prSet presAssocID="{9345A54B-265E-4958-9DD8-498E800C59B1}" presName="hierChild2" presStyleCnt="0"/>
      <dgm:spPr/>
    </dgm:pt>
  </dgm:ptLst>
  <dgm:cxnLst>
    <dgm:cxn modelId="{33700619-5CD2-4AA8-92F0-A5F66D120174}" type="presOf" srcId="{88191D64-0E49-484F-A149-0D275FB6DDE0}" destId="{13C16BF2-F155-4DFE-B7D9-630009778611}" srcOrd="0" destOrd="0" presId="urn:microsoft.com/office/officeart/2005/8/layout/hierarchy1"/>
    <dgm:cxn modelId="{B59D7C1E-543D-49FF-9BE4-FA0656D4CA2C}" srcId="{88191D64-0E49-484F-A149-0D275FB6DDE0}" destId="{ECB71A1E-1F6C-40E0-9129-BC5B56DE4BC1}" srcOrd="2" destOrd="0" parTransId="{8605BF3A-236C-49A4-AA36-11B713E204C7}" sibTransId="{1F02B0AF-EA5C-43FE-AA41-B11EEC2EA6E3}"/>
    <dgm:cxn modelId="{6EF70B2D-8AEA-4B24-B8DC-2879398F8646}" type="presOf" srcId="{34EA2631-141B-4916-A071-9D56A1BF8537}" destId="{D74F90FD-747F-4C34-8B4C-D44DB3FA2F8E}" srcOrd="0" destOrd="0" presId="urn:microsoft.com/office/officeart/2005/8/layout/hierarchy1"/>
    <dgm:cxn modelId="{A9663038-1787-4A64-AECA-01884D648157}" srcId="{88191D64-0E49-484F-A149-0D275FB6DDE0}" destId="{34EA2631-141B-4916-A071-9D56A1BF8537}" srcOrd="1" destOrd="0" parTransId="{7E4559BB-C5D4-4A01-8501-5A7A1DEE673F}" sibTransId="{6DBF71FB-9279-4928-B6F0-4C43546109E4}"/>
    <dgm:cxn modelId="{49B4FA67-5B6C-4D3D-9969-EC3FDA902B27}" srcId="{88191D64-0E49-484F-A149-0D275FB6DDE0}" destId="{3C96571A-B1C8-4FEE-A6C1-AE5A5B20DC9E}" srcOrd="0" destOrd="0" parTransId="{4CB91566-7CD4-44AE-BC6A-37888F6B6E92}" sibTransId="{CA5BD4AE-F648-49DF-B023-AE82A93E21B4}"/>
    <dgm:cxn modelId="{6BE8E469-8B74-44BF-9757-6EB50773FEF1}" type="presOf" srcId="{3C96571A-B1C8-4FEE-A6C1-AE5A5B20DC9E}" destId="{F26406FF-E153-4555-B266-F4A8A00EF464}" srcOrd="0" destOrd="0" presId="urn:microsoft.com/office/officeart/2005/8/layout/hierarchy1"/>
    <dgm:cxn modelId="{86C0B68B-E127-4C45-8C19-687058021AEA}" srcId="{88191D64-0E49-484F-A149-0D275FB6DDE0}" destId="{9345A54B-265E-4958-9DD8-498E800C59B1}" srcOrd="3" destOrd="0" parTransId="{5729F80A-724B-4B87-862F-625CFC9F6722}" sibTransId="{7200FC72-0F2D-44E5-9A81-06CBFECDBB47}"/>
    <dgm:cxn modelId="{EBFB6CB2-623B-4D12-8427-3D5E7018DF64}" type="presOf" srcId="{ECB71A1E-1F6C-40E0-9129-BC5B56DE4BC1}" destId="{F938FB5D-784B-4A95-B223-2D0BFCACD94B}" srcOrd="0" destOrd="0" presId="urn:microsoft.com/office/officeart/2005/8/layout/hierarchy1"/>
    <dgm:cxn modelId="{42A612EC-CA62-4664-B4CB-CCAE12763710}" type="presOf" srcId="{9345A54B-265E-4958-9DD8-498E800C59B1}" destId="{F5B25AD9-8A99-410B-AEE4-A51290EEA6C0}" srcOrd="0" destOrd="0" presId="urn:microsoft.com/office/officeart/2005/8/layout/hierarchy1"/>
    <dgm:cxn modelId="{653883AB-34B7-4505-878E-7E5E8D971284}" type="presParOf" srcId="{13C16BF2-F155-4DFE-B7D9-630009778611}" destId="{1513D500-64CA-4B60-BF83-AB1D888833EE}" srcOrd="0" destOrd="0" presId="urn:microsoft.com/office/officeart/2005/8/layout/hierarchy1"/>
    <dgm:cxn modelId="{7235C127-91B0-49ED-857D-C7A8FEB9483E}" type="presParOf" srcId="{1513D500-64CA-4B60-BF83-AB1D888833EE}" destId="{9E6677F6-FFF0-4F9E-A459-C41BA136929E}" srcOrd="0" destOrd="0" presId="urn:microsoft.com/office/officeart/2005/8/layout/hierarchy1"/>
    <dgm:cxn modelId="{C03C08F0-A5D2-48E8-966D-42320DB19531}" type="presParOf" srcId="{9E6677F6-FFF0-4F9E-A459-C41BA136929E}" destId="{63F127EE-AE34-4C6B-9684-87E2D7D3BDBA}" srcOrd="0" destOrd="0" presId="urn:microsoft.com/office/officeart/2005/8/layout/hierarchy1"/>
    <dgm:cxn modelId="{1587F61F-5B21-4BB1-B7AC-B0023DD8E6EC}" type="presParOf" srcId="{9E6677F6-FFF0-4F9E-A459-C41BA136929E}" destId="{F26406FF-E153-4555-B266-F4A8A00EF464}" srcOrd="1" destOrd="0" presId="urn:microsoft.com/office/officeart/2005/8/layout/hierarchy1"/>
    <dgm:cxn modelId="{581CA745-3880-4DA8-AA8C-30AE1489903B}" type="presParOf" srcId="{1513D500-64CA-4B60-BF83-AB1D888833EE}" destId="{C08F373F-BB07-403A-88F4-B12A6633258B}" srcOrd="1" destOrd="0" presId="urn:microsoft.com/office/officeart/2005/8/layout/hierarchy1"/>
    <dgm:cxn modelId="{4C9B5384-7924-42E2-BE80-69590179DC2A}" type="presParOf" srcId="{13C16BF2-F155-4DFE-B7D9-630009778611}" destId="{E0C18F55-8A82-429F-A9CB-AD081147481A}" srcOrd="1" destOrd="0" presId="urn:microsoft.com/office/officeart/2005/8/layout/hierarchy1"/>
    <dgm:cxn modelId="{34AF03A2-A917-424D-8671-47D368A0776F}" type="presParOf" srcId="{E0C18F55-8A82-429F-A9CB-AD081147481A}" destId="{BBC9ED76-AAAF-435E-AFE4-C9FB550208A1}" srcOrd="0" destOrd="0" presId="urn:microsoft.com/office/officeart/2005/8/layout/hierarchy1"/>
    <dgm:cxn modelId="{1DE3B2CC-1477-42BF-B595-D15F14827171}" type="presParOf" srcId="{BBC9ED76-AAAF-435E-AFE4-C9FB550208A1}" destId="{AE0F0B08-4DB9-44A6-987B-BCEA7DB3A550}" srcOrd="0" destOrd="0" presId="urn:microsoft.com/office/officeart/2005/8/layout/hierarchy1"/>
    <dgm:cxn modelId="{C467DA28-51E0-40C8-8B83-7AA0632B0772}" type="presParOf" srcId="{BBC9ED76-AAAF-435E-AFE4-C9FB550208A1}" destId="{D74F90FD-747F-4C34-8B4C-D44DB3FA2F8E}" srcOrd="1" destOrd="0" presId="urn:microsoft.com/office/officeart/2005/8/layout/hierarchy1"/>
    <dgm:cxn modelId="{B8A78AAF-0B8E-4472-8341-33F38CD17437}" type="presParOf" srcId="{E0C18F55-8A82-429F-A9CB-AD081147481A}" destId="{331122B4-A8E1-4FB9-90B4-B0DC6A359C91}" srcOrd="1" destOrd="0" presId="urn:microsoft.com/office/officeart/2005/8/layout/hierarchy1"/>
    <dgm:cxn modelId="{4F8B83C3-AA8B-4A50-ACF5-65A66F9E0673}" type="presParOf" srcId="{13C16BF2-F155-4DFE-B7D9-630009778611}" destId="{2BC7AD52-31B3-4831-A864-22D054624634}" srcOrd="2" destOrd="0" presId="urn:microsoft.com/office/officeart/2005/8/layout/hierarchy1"/>
    <dgm:cxn modelId="{2117E3C9-BB27-403A-9004-64E6791890D2}" type="presParOf" srcId="{2BC7AD52-31B3-4831-A864-22D054624634}" destId="{22DF0911-718A-4D32-BEB5-E43E73FCE689}" srcOrd="0" destOrd="0" presId="urn:microsoft.com/office/officeart/2005/8/layout/hierarchy1"/>
    <dgm:cxn modelId="{C3EFE8FE-9A89-4CE4-8CC7-0DF2B421DF1B}" type="presParOf" srcId="{22DF0911-718A-4D32-BEB5-E43E73FCE689}" destId="{ACE1EB06-E2F9-4A64-BDCC-DC46671FDB5D}" srcOrd="0" destOrd="0" presId="urn:microsoft.com/office/officeart/2005/8/layout/hierarchy1"/>
    <dgm:cxn modelId="{47D8E63D-4923-4FDE-8AB4-AF72AAF6EB25}" type="presParOf" srcId="{22DF0911-718A-4D32-BEB5-E43E73FCE689}" destId="{F938FB5D-784B-4A95-B223-2D0BFCACD94B}" srcOrd="1" destOrd="0" presId="urn:microsoft.com/office/officeart/2005/8/layout/hierarchy1"/>
    <dgm:cxn modelId="{0AEE2394-FD1C-434B-BF69-EF103A6ABFC4}" type="presParOf" srcId="{2BC7AD52-31B3-4831-A864-22D054624634}" destId="{EA965378-4881-4E77-B22C-02BF2922BE41}" srcOrd="1" destOrd="0" presId="urn:microsoft.com/office/officeart/2005/8/layout/hierarchy1"/>
    <dgm:cxn modelId="{57BB5E8C-AF85-4277-82D2-981257B7E065}" type="presParOf" srcId="{13C16BF2-F155-4DFE-B7D9-630009778611}" destId="{34BA9CC8-37CE-4FBF-8376-B654DEA5412D}" srcOrd="3" destOrd="0" presId="urn:microsoft.com/office/officeart/2005/8/layout/hierarchy1"/>
    <dgm:cxn modelId="{223EAFEF-FAFB-410D-901B-3114DAE55FD3}" type="presParOf" srcId="{34BA9CC8-37CE-4FBF-8376-B654DEA5412D}" destId="{9F80828E-1E52-42B3-AB5E-2FD2B968C246}" srcOrd="0" destOrd="0" presId="urn:microsoft.com/office/officeart/2005/8/layout/hierarchy1"/>
    <dgm:cxn modelId="{6A0BC4F3-3DBF-40E6-A0BA-04866F3B336C}" type="presParOf" srcId="{9F80828E-1E52-42B3-AB5E-2FD2B968C246}" destId="{02E0A535-DE6A-4026-BCAF-28A30D0C574E}" srcOrd="0" destOrd="0" presId="urn:microsoft.com/office/officeart/2005/8/layout/hierarchy1"/>
    <dgm:cxn modelId="{2C5D5DC0-965C-4D23-A672-563869B06520}" type="presParOf" srcId="{9F80828E-1E52-42B3-AB5E-2FD2B968C246}" destId="{F5B25AD9-8A99-410B-AEE4-A51290EEA6C0}" srcOrd="1" destOrd="0" presId="urn:microsoft.com/office/officeart/2005/8/layout/hierarchy1"/>
    <dgm:cxn modelId="{0679B3FC-7B07-433B-8E2D-1612B2DAD933}" type="presParOf" srcId="{34BA9CC8-37CE-4FBF-8376-B654DEA5412D}" destId="{2D8AF2A2-54F7-4E18-B881-42602334F99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678ABC-21A4-4958-A2DB-4247E7DB086C}" type="doc">
      <dgm:prSet loTypeId="urn:microsoft.com/office/officeart/2005/8/layout/hierarchy1" loCatId="hierarchy" qsTypeId="urn:microsoft.com/office/officeart/2005/8/quickstyle/simple3" qsCatId="simple" csTypeId="urn:microsoft.com/office/officeart/2005/8/colors/accent6_4" csCatId="accent6" phldr="1"/>
      <dgm:spPr/>
      <dgm:t>
        <a:bodyPr/>
        <a:lstStyle/>
        <a:p>
          <a:endParaRPr lang="en-US"/>
        </a:p>
      </dgm:t>
    </dgm:pt>
    <dgm:pt modelId="{05BDAAB7-2898-49D0-BD00-A29832C883EC}">
      <dgm:prSet custT="1"/>
      <dgm:spPr/>
      <dgm:t>
        <a:bodyPr/>
        <a:lstStyle/>
        <a:p>
          <a:r>
            <a:rPr lang="en-GB" sz="2400" b="1" dirty="0"/>
            <a:t>Adult Social Care is responsible for </a:t>
          </a:r>
          <a:r>
            <a:rPr lang="en-GB" sz="1000" b="1" dirty="0"/>
            <a:t>…………….</a:t>
          </a:r>
          <a:endParaRPr lang="en-US" sz="1000" dirty="0"/>
        </a:p>
      </dgm:t>
    </dgm:pt>
    <dgm:pt modelId="{21D683D4-281E-4B94-9842-D3B47E6BBFFF}" type="parTrans" cxnId="{2AA8C111-B954-4763-9FE1-B96BBAD7612B}">
      <dgm:prSet/>
      <dgm:spPr/>
      <dgm:t>
        <a:bodyPr/>
        <a:lstStyle/>
        <a:p>
          <a:endParaRPr lang="en-US"/>
        </a:p>
      </dgm:t>
    </dgm:pt>
    <dgm:pt modelId="{11DAD6FA-8C3F-4EC3-89B7-3341455D3D33}" type="sibTrans" cxnId="{2AA8C111-B954-4763-9FE1-B96BBAD7612B}">
      <dgm:prSet/>
      <dgm:spPr/>
      <dgm:t>
        <a:bodyPr/>
        <a:lstStyle/>
        <a:p>
          <a:endParaRPr lang="en-US"/>
        </a:p>
      </dgm:t>
    </dgm:pt>
    <dgm:pt modelId="{E1CFF784-87FD-45BE-9082-70C13BFCB800}">
      <dgm:prSet custT="1"/>
      <dgm:spPr>
        <a:blipFill rotWithShape="0">
          <a:blip xmlns:r="http://schemas.openxmlformats.org/officeDocument/2006/relationships" r:embed="rId1"/>
          <a:srcRect/>
          <a:stretch>
            <a:fillRect l="-19000" r="-19000"/>
          </a:stretch>
        </a:blipFill>
      </dgm:spPr>
      <dgm:t>
        <a:bodyPr/>
        <a:lstStyle/>
        <a:p>
          <a:r>
            <a:rPr lang="en-GB" sz="1800" b="1" dirty="0">
              <a:effectLst>
                <a:glow rad="101600">
                  <a:srgbClr val="FFFF00">
                    <a:alpha val="60000"/>
                  </a:srgbClr>
                </a:glow>
              </a:effectLst>
            </a:rPr>
            <a:t>Care Act 2014</a:t>
          </a:r>
        </a:p>
        <a:p>
          <a:endParaRPr lang="en-GB" sz="2000" b="1" dirty="0"/>
        </a:p>
        <a:p>
          <a:endParaRPr lang="en-GB" sz="2400" dirty="0"/>
        </a:p>
        <a:p>
          <a:endParaRPr lang="en-US" sz="2400" dirty="0"/>
        </a:p>
      </dgm:t>
    </dgm:pt>
    <dgm:pt modelId="{CF9A5A98-0AC3-4507-86EF-9C324D42F0C0}" type="parTrans" cxnId="{0B79A3AE-EF7C-4C00-AAA7-D7E54F79C566}">
      <dgm:prSet/>
      <dgm:spPr/>
      <dgm:t>
        <a:bodyPr/>
        <a:lstStyle/>
        <a:p>
          <a:endParaRPr lang="en-US"/>
        </a:p>
      </dgm:t>
    </dgm:pt>
    <dgm:pt modelId="{D936FB01-83A5-4447-93D7-E8B82CA15A28}" type="sibTrans" cxnId="{0B79A3AE-EF7C-4C00-AAA7-D7E54F79C566}">
      <dgm:prSet/>
      <dgm:spPr/>
      <dgm:t>
        <a:bodyPr/>
        <a:lstStyle/>
        <a:p>
          <a:endParaRPr lang="en-US"/>
        </a:p>
      </dgm:t>
    </dgm:pt>
    <dgm:pt modelId="{E72AA484-55D9-4F51-B43E-54F6298A0F7F}">
      <dgm:prSet custT="1"/>
      <dgm:spPr>
        <a:blipFill rotWithShape="0">
          <a:blip xmlns:r="http://schemas.openxmlformats.org/officeDocument/2006/relationships" r:embed="rId2"/>
          <a:srcRect/>
          <a:stretch>
            <a:fillRect t="-10000" b="-10000"/>
          </a:stretch>
        </a:blipFill>
      </dgm:spPr>
      <dgm:t>
        <a:bodyPr/>
        <a:lstStyle/>
        <a:p>
          <a:pPr algn="ctr"/>
          <a:r>
            <a:rPr lang="en-GB" sz="1800" b="1" dirty="0">
              <a:effectLst>
                <a:glow rad="101600">
                  <a:srgbClr val="FFFF00">
                    <a:alpha val="60000"/>
                  </a:srgbClr>
                </a:glow>
              </a:effectLst>
            </a:rPr>
            <a:t>Mental Capacity Act 2005</a:t>
          </a:r>
        </a:p>
        <a:p>
          <a:pPr algn="l"/>
          <a:endParaRPr lang="en-GB" sz="1600" b="1" dirty="0"/>
        </a:p>
        <a:p>
          <a:pPr algn="l"/>
          <a:endParaRPr lang="en-GB" sz="1600" b="1" dirty="0"/>
        </a:p>
        <a:p>
          <a:pPr algn="l"/>
          <a:endParaRPr lang="en-US" sz="1600" b="1" dirty="0"/>
        </a:p>
      </dgm:t>
    </dgm:pt>
    <dgm:pt modelId="{DA2857D1-9F2B-4A4B-BABE-A106C0B11507}" type="parTrans" cxnId="{6AED09DC-AE17-44A3-AE9A-106EDBD10B11}">
      <dgm:prSet/>
      <dgm:spPr/>
      <dgm:t>
        <a:bodyPr/>
        <a:lstStyle/>
        <a:p>
          <a:endParaRPr lang="en-US"/>
        </a:p>
      </dgm:t>
    </dgm:pt>
    <dgm:pt modelId="{530ED49D-F7E2-4430-ABD4-2A9D0B713CF3}" type="sibTrans" cxnId="{6AED09DC-AE17-44A3-AE9A-106EDBD10B11}">
      <dgm:prSet/>
      <dgm:spPr/>
      <dgm:t>
        <a:bodyPr/>
        <a:lstStyle/>
        <a:p>
          <a:endParaRPr lang="en-US"/>
        </a:p>
      </dgm:t>
    </dgm:pt>
    <dgm:pt modelId="{BB8B8559-0F0E-4847-BDF9-A6A7DAC25426}">
      <dgm:prSet custT="1"/>
      <dgm:spPr>
        <a:blipFill rotWithShape="0">
          <a:blip xmlns:r="http://schemas.openxmlformats.org/officeDocument/2006/relationships" r:embed="rId3"/>
          <a:srcRect/>
          <a:stretch>
            <a:fillRect t="-2000" b="-2000"/>
          </a:stretch>
        </a:blipFill>
      </dgm:spPr>
      <dgm:t>
        <a:bodyPr/>
        <a:lstStyle/>
        <a:p>
          <a:pPr algn="ctr"/>
          <a:r>
            <a:rPr lang="en-GB" sz="1800" b="1" dirty="0">
              <a:effectLst>
                <a:glow rad="101600">
                  <a:srgbClr val="FFFF00">
                    <a:alpha val="60000"/>
                  </a:srgbClr>
                </a:glow>
              </a:effectLst>
            </a:rPr>
            <a:t>Mental Health Act 2007</a:t>
          </a:r>
        </a:p>
        <a:p>
          <a:pPr algn="l"/>
          <a:endParaRPr lang="en-GB" sz="1600" b="1" dirty="0"/>
        </a:p>
        <a:p>
          <a:pPr algn="ctr"/>
          <a:endParaRPr lang="en-GB" sz="1600" b="1" dirty="0"/>
        </a:p>
        <a:p>
          <a:pPr algn="ctr"/>
          <a:endParaRPr lang="en-US" sz="1600" b="1" dirty="0"/>
        </a:p>
      </dgm:t>
    </dgm:pt>
    <dgm:pt modelId="{78B43403-496C-4A87-8538-1A008155C403}" type="parTrans" cxnId="{28FA78C0-3681-4924-8CC3-514BA4327B69}">
      <dgm:prSet/>
      <dgm:spPr/>
      <dgm:t>
        <a:bodyPr/>
        <a:lstStyle/>
        <a:p>
          <a:endParaRPr lang="en-US"/>
        </a:p>
      </dgm:t>
    </dgm:pt>
    <dgm:pt modelId="{96E7F0EA-7B57-47A3-8B9D-1E122522CA72}" type="sibTrans" cxnId="{28FA78C0-3681-4924-8CC3-514BA4327B69}">
      <dgm:prSet/>
      <dgm:spPr/>
      <dgm:t>
        <a:bodyPr/>
        <a:lstStyle/>
        <a:p>
          <a:endParaRPr lang="en-US"/>
        </a:p>
      </dgm:t>
    </dgm:pt>
    <dgm:pt modelId="{9DD10DE9-3FBB-4F18-AB81-06B920850DEF}">
      <dgm:prSet custT="1"/>
      <dgm:spPr>
        <a:blipFill rotWithShape="0">
          <a:blip xmlns:r="http://schemas.openxmlformats.org/officeDocument/2006/relationships" r:embed="rId4"/>
          <a:srcRect/>
          <a:stretch>
            <a:fillRect l="-25000" r="-25000"/>
          </a:stretch>
        </a:blipFill>
      </dgm:spPr>
      <dgm:t>
        <a:bodyPr/>
        <a:lstStyle/>
        <a:p>
          <a:pPr algn="ctr"/>
          <a:r>
            <a:rPr lang="en-GB" sz="1800" b="1" dirty="0">
              <a:effectLst>
                <a:glow rad="101600">
                  <a:srgbClr val="FFFF00">
                    <a:alpha val="60000"/>
                  </a:srgbClr>
                </a:glow>
              </a:effectLst>
            </a:rPr>
            <a:t>Human Rights Act 1998</a:t>
          </a:r>
        </a:p>
        <a:p>
          <a:pPr algn="l"/>
          <a:endParaRPr lang="en-GB" sz="1600" b="1" dirty="0"/>
        </a:p>
        <a:p>
          <a:pPr algn="ctr"/>
          <a:endParaRPr lang="en-GB" sz="1600" b="1" dirty="0"/>
        </a:p>
        <a:p>
          <a:pPr algn="ctr"/>
          <a:endParaRPr lang="en-US" sz="1600" b="1" dirty="0"/>
        </a:p>
      </dgm:t>
    </dgm:pt>
    <dgm:pt modelId="{17BDA37D-1B24-4413-91CA-2790CD90B495}" type="parTrans" cxnId="{74386863-8D6D-43A3-A27C-12CFB8E34603}">
      <dgm:prSet/>
      <dgm:spPr/>
      <dgm:t>
        <a:bodyPr/>
        <a:lstStyle/>
        <a:p>
          <a:endParaRPr lang="en-US"/>
        </a:p>
      </dgm:t>
    </dgm:pt>
    <dgm:pt modelId="{45BBD290-6B57-47D2-887B-659291498DA7}" type="sibTrans" cxnId="{74386863-8D6D-43A3-A27C-12CFB8E34603}">
      <dgm:prSet/>
      <dgm:spPr/>
      <dgm:t>
        <a:bodyPr/>
        <a:lstStyle/>
        <a:p>
          <a:endParaRPr lang="en-US"/>
        </a:p>
      </dgm:t>
    </dgm:pt>
    <dgm:pt modelId="{E3255EB8-CA6C-4DAA-A965-367AFC742C3B}">
      <dgm:prSet custT="1"/>
      <dgm:spPr>
        <a:blipFill rotWithShape="0">
          <a:blip xmlns:r="http://schemas.openxmlformats.org/officeDocument/2006/relationships" r:embed="rId5"/>
          <a:srcRect/>
          <a:stretch>
            <a:fillRect l="-13000" r="-13000"/>
          </a:stretch>
        </a:blipFill>
      </dgm:spPr>
      <dgm:t>
        <a:bodyPr/>
        <a:lstStyle/>
        <a:p>
          <a:pPr algn="ctr"/>
          <a:endParaRPr lang="en-GB" sz="2000" dirty="0"/>
        </a:p>
        <a:p>
          <a:pPr algn="ctr"/>
          <a:endParaRPr lang="en-GB" sz="2000" dirty="0"/>
        </a:p>
        <a:p>
          <a:pPr algn="ctr"/>
          <a:endParaRPr lang="en-GB" sz="2000" b="1" dirty="0"/>
        </a:p>
        <a:p>
          <a:pPr algn="ctr"/>
          <a:r>
            <a:rPr lang="en-GB" sz="1600" b="1" dirty="0">
              <a:effectLst>
                <a:glow rad="101600">
                  <a:srgbClr val="FFFF00">
                    <a:alpha val="60000"/>
                  </a:srgbClr>
                </a:glow>
              </a:effectLst>
            </a:rPr>
            <a:t>Children &amp; Families Act 2014 – 0-25yrs</a:t>
          </a:r>
        </a:p>
        <a:p>
          <a:pPr algn="ctr"/>
          <a:endParaRPr lang="en-GB" sz="1600" b="1" dirty="0"/>
        </a:p>
        <a:p>
          <a:pPr algn="l"/>
          <a:endParaRPr lang="en-GB" sz="1600" b="1" dirty="0"/>
        </a:p>
        <a:p>
          <a:pPr algn="ctr"/>
          <a:endParaRPr lang="en-GB" sz="2000" b="1" dirty="0"/>
        </a:p>
        <a:p>
          <a:pPr algn="ctr"/>
          <a:endParaRPr lang="en-GB" sz="2400" dirty="0"/>
        </a:p>
        <a:p>
          <a:pPr algn="ctr"/>
          <a:endParaRPr lang="en-GB" sz="2400" dirty="0"/>
        </a:p>
        <a:p>
          <a:pPr algn="ctr"/>
          <a:endParaRPr lang="en-US" sz="2400" dirty="0"/>
        </a:p>
      </dgm:t>
    </dgm:pt>
    <dgm:pt modelId="{D00462A0-3C8F-4F67-A1F7-A1B3CE86F45C}" type="parTrans" cxnId="{20F3831A-4B73-41F1-BED1-2D6BA0114756}">
      <dgm:prSet/>
      <dgm:spPr/>
      <dgm:t>
        <a:bodyPr/>
        <a:lstStyle/>
        <a:p>
          <a:endParaRPr lang="en-US"/>
        </a:p>
      </dgm:t>
    </dgm:pt>
    <dgm:pt modelId="{9BA1159E-DBCA-4991-A94D-3EC4D2D2BCC5}" type="sibTrans" cxnId="{20F3831A-4B73-41F1-BED1-2D6BA0114756}">
      <dgm:prSet/>
      <dgm:spPr/>
      <dgm:t>
        <a:bodyPr/>
        <a:lstStyle/>
        <a:p>
          <a:endParaRPr lang="en-US"/>
        </a:p>
      </dgm:t>
    </dgm:pt>
    <dgm:pt modelId="{E1EF333C-B9B2-455C-899A-201A11F7CB46}" type="pres">
      <dgm:prSet presAssocID="{F3678ABC-21A4-4958-A2DB-4247E7DB086C}" presName="hierChild1" presStyleCnt="0">
        <dgm:presLayoutVars>
          <dgm:chPref val="1"/>
          <dgm:dir/>
          <dgm:animOne val="branch"/>
          <dgm:animLvl val="lvl"/>
          <dgm:resizeHandles/>
        </dgm:presLayoutVars>
      </dgm:prSet>
      <dgm:spPr/>
    </dgm:pt>
    <dgm:pt modelId="{F6BEBAED-5029-4D54-908C-B7132A6D7549}" type="pres">
      <dgm:prSet presAssocID="{05BDAAB7-2898-49D0-BD00-A29832C883EC}" presName="hierRoot1" presStyleCnt="0"/>
      <dgm:spPr/>
    </dgm:pt>
    <dgm:pt modelId="{5547CFC7-8FD2-4F39-901A-2EDDDB1E3400}" type="pres">
      <dgm:prSet presAssocID="{05BDAAB7-2898-49D0-BD00-A29832C883EC}" presName="composite" presStyleCnt="0"/>
      <dgm:spPr/>
    </dgm:pt>
    <dgm:pt modelId="{CA0B5AA4-B55D-4E6C-AB96-98C638460449}" type="pres">
      <dgm:prSet presAssocID="{05BDAAB7-2898-49D0-BD00-A29832C883EC}" presName="background" presStyleLbl="node0" presStyleIdx="0" presStyleCnt="1"/>
      <dgm:spPr/>
    </dgm:pt>
    <dgm:pt modelId="{4D729F3B-8F78-433D-8825-210F4C20CECB}" type="pres">
      <dgm:prSet presAssocID="{05BDAAB7-2898-49D0-BD00-A29832C883EC}" presName="text" presStyleLbl="fgAcc0" presStyleIdx="0" presStyleCnt="1" custScaleX="311583" custScaleY="92296" custLinFactNeighborX="-5555" custLinFactNeighborY="-38322">
        <dgm:presLayoutVars>
          <dgm:chPref val="3"/>
        </dgm:presLayoutVars>
      </dgm:prSet>
      <dgm:spPr/>
    </dgm:pt>
    <dgm:pt modelId="{49DE8A4C-2109-4398-818B-076838A925C5}" type="pres">
      <dgm:prSet presAssocID="{05BDAAB7-2898-49D0-BD00-A29832C883EC}" presName="hierChild2" presStyleCnt="0"/>
      <dgm:spPr/>
    </dgm:pt>
    <dgm:pt modelId="{3C551C45-4852-48DB-A160-2877ADEEB51D}" type="pres">
      <dgm:prSet presAssocID="{CF9A5A98-0AC3-4507-86EF-9C324D42F0C0}" presName="Name10" presStyleLbl="parChTrans1D2" presStyleIdx="0" presStyleCnt="5"/>
      <dgm:spPr/>
    </dgm:pt>
    <dgm:pt modelId="{9B1C737A-6753-499D-98A3-C259E4ED0939}" type="pres">
      <dgm:prSet presAssocID="{E1CFF784-87FD-45BE-9082-70C13BFCB800}" presName="hierRoot2" presStyleCnt="0"/>
      <dgm:spPr/>
    </dgm:pt>
    <dgm:pt modelId="{78B970D4-6906-4F6F-9DD9-7D5D86BD01D3}" type="pres">
      <dgm:prSet presAssocID="{E1CFF784-87FD-45BE-9082-70C13BFCB800}" presName="composite2" presStyleCnt="0"/>
      <dgm:spPr/>
    </dgm:pt>
    <dgm:pt modelId="{28367760-705C-4609-9936-FBAA5D167091}" type="pres">
      <dgm:prSet presAssocID="{E1CFF784-87FD-45BE-9082-70C13BFCB800}" presName="background2" presStyleLbl="node2" presStyleIdx="0" presStyleCnt="5"/>
      <dgm:spPr/>
    </dgm:pt>
    <dgm:pt modelId="{8CB73AB4-1214-4910-8B6F-B4501CE473E7}" type="pres">
      <dgm:prSet presAssocID="{E1CFF784-87FD-45BE-9082-70C13BFCB800}" presName="text2" presStyleLbl="fgAcc2" presStyleIdx="0" presStyleCnt="5" custScaleX="113654" custScaleY="156885">
        <dgm:presLayoutVars>
          <dgm:chPref val="3"/>
        </dgm:presLayoutVars>
      </dgm:prSet>
      <dgm:spPr/>
    </dgm:pt>
    <dgm:pt modelId="{CDB4A29A-4835-4F6A-862F-0D64E13E4A20}" type="pres">
      <dgm:prSet presAssocID="{E1CFF784-87FD-45BE-9082-70C13BFCB800}" presName="hierChild3" presStyleCnt="0"/>
      <dgm:spPr/>
    </dgm:pt>
    <dgm:pt modelId="{808FAD42-8CE3-45C0-AB5F-19C71110126C}" type="pres">
      <dgm:prSet presAssocID="{DA2857D1-9F2B-4A4B-BABE-A106C0B11507}" presName="Name10" presStyleLbl="parChTrans1D2" presStyleIdx="1" presStyleCnt="5"/>
      <dgm:spPr/>
    </dgm:pt>
    <dgm:pt modelId="{894B225F-3B8A-49E6-A0AB-0ACF6A1D1E5F}" type="pres">
      <dgm:prSet presAssocID="{E72AA484-55D9-4F51-B43E-54F6298A0F7F}" presName="hierRoot2" presStyleCnt="0"/>
      <dgm:spPr/>
    </dgm:pt>
    <dgm:pt modelId="{C42772E8-D41B-4EB6-9E61-BBA10ADFA6D0}" type="pres">
      <dgm:prSet presAssocID="{E72AA484-55D9-4F51-B43E-54F6298A0F7F}" presName="composite2" presStyleCnt="0"/>
      <dgm:spPr/>
    </dgm:pt>
    <dgm:pt modelId="{6B993C49-1350-434D-879F-E94025126958}" type="pres">
      <dgm:prSet presAssocID="{E72AA484-55D9-4F51-B43E-54F6298A0F7F}" presName="background2" presStyleLbl="node2" presStyleIdx="1" presStyleCnt="5"/>
      <dgm:spPr/>
    </dgm:pt>
    <dgm:pt modelId="{14505DCC-DA3C-4773-A917-C1785D5DD3CE}" type="pres">
      <dgm:prSet presAssocID="{E72AA484-55D9-4F51-B43E-54F6298A0F7F}" presName="text2" presStyleLbl="fgAcc2" presStyleIdx="1" presStyleCnt="5" custScaleX="113229" custScaleY="156885">
        <dgm:presLayoutVars>
          <dgm:chPref val="3"/>
        </dgm:presLayoutVars>
      </dgm:prSet>
      <dgm:spPr/>
    </dgm:pt>
    <dgm:pt modelId="{287BB8F5-E6E3-4257-9BB7-7C7D8F0638DC}" type="pres">
      <dgm:prSet presAssocID="{E72AA484-55D9-4F51-B43E-54F6298A0F7F}" presName="hierChild3" presStyleCnt="0"/>
      <dgm:spPr/>
    </dgm:pt>
    <dgm:pt modelId="{B95C9C63-45DD-4460-9FD6-CCBC31876194}" type="pres">
      <dgm:prSet presAssocID="{78B43403-496C-4A87-8538-1A008155C403}" presName="Name10" presStyleLbl="parChTrans1D2" presStyleIdx="2" presStyleCnt="5"/>
      <dgm:spPr/>
    </dgm:pt>
    <dgm:pt modelId="{1F65D71B-C63A-4AD3-A320-A0B85BF32410}" type="pres">
      <dgm:prSet presAssocID="{BB8B8559-0F0E-4847-BDF9-A6A7DAC25426}" presName="hierRoot2" presStyleCnt="0"/>
      <dgm:spPr/>
    </dgm:pt>
    <dgm:pt modelId="{BF1DC558-0C7E-454D-AD38-D7A6C7681A27}" type="pres">
      <dgm:prSet presAssocID="{BB8B8559-0F0E-4847-BDF9-A6A7DAC25426}" presName="composite2" presStyleCnt="0"/>
      <dgm:spPr/>
    </dgm:pt>
    <dgm:pt modelId="{F4807B9E-6C51-4EC8-B0BA-1586C0A6352E}" type="pres">
      <dgm:prSet presAssocID="{BB8B8559-0F0E-4847-BDF9-A6A7DAC25426}" presName="background2" presStyleLbl="node2" presStyleIdx="2" presStyleCnt="5"/>
      <dgm:spPr/>
    </dgm:pt>
    <dgm:pt modelId="{700118DA-8BE3-496F-8387-5E802FE07752}" type="pres">
      <dgm:prSet presAssocID="{BB8B8559-0F0E-4847-BDF9-A6A7DAC25426}" presName="text2" presStyleLbl="fgAcc2" presStyleIdx="2" presStyleCnt="5" custScaleX="113883" custScaleY="156885">
        <dgm:presLayoutVars>
          <dgm:chPref val="3"/>
        </dgm:presLayoutVars>
      </dgm:prSet>
      <dgm:spPr/>
    </dgm:pt>
    <dgm:pt modelId="{24B9732D-025C-4CB1-9754-3CF0285F909F}" type="pres">
      <dgm:prSet presAssocID="{BB8B8559-0F0E-4847-BDF9-A6A7DAC25426}" presName="hierChild3" presStyleCnt="0"/>
      <dgm:spPr/>
    </dgm:pt>
    <dgm:pt modelId="{FEFA4FD8-4AD0-4779-8F8E-F53F63041F90}" type="pres">
      <dgm:prSet presAssocID="{17BDA37D-1B24-4413-91CA-2790CD90B495}" presName="Name10" presStyleLbl="parChTrans1D2" presStyleIdx="3" presStyleCnt="5"/>
      <dgm:spPr/>
    </dgm:pt>
    <dgm:pt modelId="{3548A885-8B76-42F9-906E-8915F192342D}" type="pres">
      <dgm:prSet presAssocID="{9DD10DE9-3FBB-4F18-AB81-06B920850DEF}" presName="hierRoot2" presStyleCnt="0"/>
      <dgm:spPr/>
    </dgm:pt>
    <dgm:pt modelId="{E181B492-A26B-4E9A-9742-515751500B34}" type="pres">
      <dgm:prSet presAssocID="{9DD10DE9-3FBB-4F18-AB81-06B920850DEF}" presName="composite2" presStyleCnt="0"/>
      <dgm:spPr/>
    </dgm:pt>
    <dgm:pt modelId="{19E23845-72C2-4631-A2A1-A2F326FC331A}" type="pres">
      <dgm:prSet presAssocID="{9DD10DE9-3FBB-4F18-AB81-06B920850DEF}" presName="background2" presStyleLbl="node2" presStyleIdx="3" presStyleCnt="5"/>
      <dgm:spPr/>
    </dgm:pt>
    <dgm:pt modelId="{72E8A88C-F500-4ECC-AAFC-CBF9DB988409}" type="pres">
      <dgm:prSet presAssocID="{9DD10DE9-3FBB-4F18-AB81-06B920850DEF}" presName="text2" presStyleLbl="fgAcc2" presStyleIdx="3" presStyleCnt="5" custScaleX="115047" custScaleY="156885">
        <dgm:presLayoutVars>
          <dgm:chPref val="3"/>
        </dgm:presLayoutVars>
      </dgm:prSet>
      <dgm:spPr/>
    </dgm:pt>
    <dgm:pt modelId="{AB36B425-D4F1-4D18-8929-F47AB8E44237}" type="pres">
      <dgm:prSet presAssocID="{9DD10DE9-3FBB-4F18-AB81-06B920850DEF}" presName="hierChild3" presStyleCnt="0"/>
      <dgm:spPr/>
    </dgm:pt>
    <dgm:pt modelId="{1BFB705F-D6B8-452B-96A3-73393B976636}" type="pres">
      <dgm:prSet presAssocID="{D00462A0-3C8F-4F67-A1F7-A1B3CE86F45C}" presName="Name10" presStyleLbl="parChTrans1D2" presStyleIdx="4" presStyleCnt="5"/>
      <dgm:spPr/>
    </dgm:pt>
    <dgm:pt modelId="{8E37DC5B-F9C7-447F-93C8-6F8902C6CBEB}" type="pres">
      <dgm:prSet presAssocID="{E3255EB8-CA6C-4DAA-A965-367AFC742C3B}" presName="hierRoot2" presStyleCnt="0"/>
      <dgm:spPr/>
    </dgm:pt>
    <dgm:pt modelId="{E25DC749-9541-4AD3-BB54-FB20AD95C3D5}" type="pres">
      <dgm:prSet presAssocID="{E3255EB8-CA6C-4DAA-A965-367AFC742C3B}" presName="composite2" presStyleCnt="0"/>
      <dgm:spPr/>
    </dgm:pt>
    <dgm:pt modelId="{20107417-4D04-4A8F-872E-10662EEF8AD9}" type="pres">
      <dgm:prSet presAssocID="{E3255EB8-CA6C-4DAA-A965-367AFC742C3B}" presName="background2" presStyleLbl="node2" presStyleIdx="4" presStyleCnt="5"/>
      <dgm:spPr/>
    </dgm:pt>
    <dgm:pt modelId="{87908FE0-AD46-4594-941D-C224D1D6D0A9}" type="pres">
      <dgm:prSet presAssocID="{E3255EB8-CA6C-4DAA-A965-367AFC742C3B}" presName="text2" presStyleLbl="fgAcc2" presStyleIdx="4" presStyleCnt="5" custScaleX="116925" custScaleY="157545">
        <dgm:presLayoutVars>
          <dgm:chPref val="3"/>
        </dgm:presLayoutVars>
      </dgm:prSet>
      <dgm:spPr/>
    </dgm:pt>
    <dgm:pt modelId="{70E7A553-EAC9-41C6-A008-7951F8046C86}" type="pres">
      <dgm:prSet presAssocID="{E3255EB8-CA6C-4DAA-A965-367AFC742C3B}" presName="hierChild3" presStyleCnt="0"/>
      <dgm:spPr/>
    </dgm:pt>
  </dgm:ptLst>
  <dgm:cxnLst>
    <dgm:cxn modelId="{2AA8C111-B954-4763-9FE1-B96BBAD7612B}" srcId="{F3678ABC-21A4-4958-A2DB-4247E7DB086C}" destId="{05BDAAB7-2898-49D0-BD00-A29832C883EC}" srcOrd="0" destOrd="0" parTransId="{21D683D4-281E-4B94-9842-D3B47E6BBFFF}" sibTransId="{11DAD6FA-8C3F-4EC3-89B7-3341455D3D33}"/>
    <dgm:cxn modelId="{450A6017-4120-4D8B-A48B-FDB6D74AC2AA}" type="presOf" srcId="{E3255EB8-CA6C-4DAA-A965-367AFC742C3B}" destId="{87908FE0-AD46-4594-941D-C224D1D6D0A9}" srcOrd="0" destOrd="0" presId="urn:microsoft.com/office/officeart/2005/8/layout/hierarchy1"/>
    <dgm:cxn modelId="{20F3831A-4B73-41F1-BED1-2D6BA0114756}" srcId="{05BDAAB7-2898-49D0-BD00-A29832C883EC}" destId="{E3255EB8-CA6C-4DAA-A965-367AFC742C3B}" srcOrd="4" destOrd="0" parTransId="{D00462A0-3C8F-4F67-A1F7-A1B3CE86F45C}" sibTransId="{9BA1159E-DBCA-4991-A94D-3EC4D2D2BCC5}"/>
    <dgm:cxn modelId="{6826BD1D-659C-45B4-8C60-F3249A6EBD90}" type="presOf" srcId="{D00462A0-3C8F-4F67-A1F7-A1B3CE86F45C}" destId="{1BFB705F-D6B8-452B-96A3-73393B976636}" srcOrd="0" destOrd="0" presId="urn:microsoft.com/office/officeart/2005/8/layout/hierarchy1"/>
    <dgm:cxn modelId="{1061B726-2E1F-45C0-9B99-DEDF7D5CE9B8}" type="presOf" srcId="{17BDA37D-1B24-4413-91CA-2790CD90B495}" destId="{FEFA4FD8-4AD0-4779-8F8E-F53F63041F90}" srcOrd="0" destOrd="0" presId="urn:microsoft.com/office/officeart/2005/8/layout/hierarchy1"/>
    <dgm:cxn modelId="{1F345429-41C8-4D53-A127-C8DC06D0834E}" type="presOf" srcId="{78B43403-496C-4A87-8538-1A008155C403}" destId="{B95C9C63-45DD-4460-9FD6-CCBC31876194}" srcOrd="0" destOrd="0" presId="urn:microsoft.com/office/officeart/2005/8/layout/hierarchy1"/>
    <dgm:cxn modelId="{1519D93B-5C8B-40B8-A240-EA61E598052C}" type="presOf" srcId="{DA2857D1-9F2B-4A4B-BABE-A106C0B11507}" destId="{808FAD42-8CE3-45C0-AB5F-19C71110126C}" srcOrd="0" destOrd="0" presId="urn:microsoft.com/office/officeart/2005/8/layout/hierarchy1"/>
    <dgm:cxn modelId="{F115355F-7F42-44BC-B377-0E6898872711}" type="presOf" srcId="{BB8B8559-0F0E-4847-BDF9-A6A7DAC25426}" destId="{700118DA-8BE3-496F-8387-5E802FE07752}" srcOrd="0" destOrd="0" presId="urn:microsoft.com/office/officeart/2005/8/layout/hierarchy1"/>
    <dgm:cxn modelId="{74386863-8D6D-43A3-A27C-12CFB8E34603}" srcId="{05BDAAB7-2898-49D0-BD00-A29832C883EC}" destId="{9DD10DE9-3FBB-4F18-AB81-06B920850DEF}" srcOrd="3" destOrd="0" parTransId="{17BDA37D-1B24-4413-91CA-2790CD90B495}" sibTransId="{45BBD290-6B57-47D2-887B-659291498DA7}"/>
    <dgm:cxn modelId="{61D7C570-AAEC-408D-A7B4-C36717745155}" type="presOf" srcId="{9DD10DE9-3FBB-4F18-AB81-06B920850DEF}" destId="{72E8A88C-F500-4ECC-AAFC-CBF9DB988409}" srcOrd="0" destOrd="0" presId="urn:microsoft.com/office/officeart/2005/8/layout/hierarchy1"/>
    <dgm:cxn modelId="{E9158355-B5A8-4530-ADB4-3EEC64818F22}" type="presOf" srcId="{F3678ABC-21A4-4958-A2DB-4247E7DB086C}" destId="{E1EF333C-B9B2-455C-899A-201A11F7CB46}" srcOrd="0" destOrd="0" presId="urn:microsoft.com/office/officeart/2005/8/layout/hierarchy1"/>
    <dgm:cxn modelId="{29776592-6239-41FF-B28F-D39C8EFAAAD5}" type="presOf" srcId="{E72AA484-55D9-4F51-B43E-54F6298A0F7F}" destId="{14505DCC-DA3C-4773-A917-C1785D5DD3CE}" srcOrd="0" destOrd="0" presId="urn:microsoft.com/office/officeart/2005/8/layout/hierarchy1"/>
    <dgm:cxn modelId="{705D0795-1B81-4B54-8DA4-497C02A5DC56}" type="presOf" srcId="{CF9A5A98-0AC3-4507-86EF-9C324D42F0C0}" destId="{3C551C45-4852-48DB-A160-2877ADEEB51D}" srcOrd="0" destOrd="0" presId="urn:microsoft.com/office/officeart/2005/8/layout/hierarchy1"/>
    <dgm:cxn modelId="{0B79A3AE-EF7C-4C00-AAA7-D7E54F79C566}" srcId="{05BDAAB7-2898-49D0-BD00-A29832C883EC}" destId="{E1CFF784-87FD-45BE-9082-70C13BFCB800}" srcOrd="0" destOrd="0" parTransId="{CF9A5A98-0AC3-4507-86EF-9C324D42F0C0}" sibTransId="{D936FB01-83A5-4447-93D7-E8B82CA15A28}"/>
    <dgm:cxn modelId="{28FA78C0-3681-4924-8CC3-514BA4327B69}" srcId="{05BDAAB7-2898-49D0-BD00-A29832C883EC}" destId="{BB8B8559-0F0E-4847-BDF9-A6A7DAC25426}" srcOrd="2" destOrd="0" parTransId="{78B43403-496C-4A87-8538-1A008155C403}" sibTransId="{96E7F0EA-7B57-47A3-8B9D-1E122522CA72}"/>
    <dgm:cxn modelId="{6AED09DC-AE17-44A3-AE9A-106EDBD10B11}" srcId="{05BDAAB7-2898-49D0-BD00-A29832C883EC}" destId="{E72AA484-55D9-4F51-B43E-54F6298A0F7F}" srcOrd="1" destOrd="0" parTransId="{DA2857D1-9F2B-4A4B-BABE-A106C0B11507}" sibTransId="{530ED49D-F7E2-4430-ABD4-2A9D0B713CF3}"/>
    <dgm:cxn modelId="{ACC37EE5-59A2-49E2-9B25-BF0B9AFA3F20}" type="presOf" srcId="{05BDAAB7-2898-49D0-BD00-A29832C883EC}" destId="{4D729F3B-8F78-433D-8825-210F4C20CECB}" srcOrd="0" destOrd="0" presId="urn:microsoft.com/office/officeart/2005/8/layout/hierarchy1"/>
    <dgm:cxn modelId="{2CFBB8F3-7C31-4E9D-A855-E6110D31440C}" type="presOf" srcId="{E1CFF784-87FD-45BE-9082-70C13BFCB800}" destId="{8CB73AB4-1214-4910-8B6F-B4501CE473E7}" srcOrd="0" destOrd="0" presId="urn:microsoft.com/office/officeart/2005/8/layout/hierarchy1"/>
    <dgm:cxn modelId="{2AAA77C9-DFFB-48A2-BBD5-13AD526417E8}" type="presParOf" srcId="{E1EF333C-B9B2-455C-899A-201A11F7CB46}" destId="{F6BEBAED-5029-4D54-908C-B7132A6D7549}" srcOrd="0" destOrd="0" presId="urn:microsoft.com/office/officeart/2005/8/layout/hierarchy1"/>
    <dgm:cxn modelId="{832B46A4-F466-4674-82DD-241F9CDACC0C}" type="presParOf" srcId="{F6BEBAED-5029-4D54-908C-B7132A6D7549}" destId="{5547CFC7-8FD2-4F39-901A-2EDDDB1E3400}" srcOrd="0" destOrd="0" presId="urn:microsoft.com/office/officeart/2005/8/layout/hierarchy1"/>
    <dgm:cxn modelId="{5AB69149-4725-42C1-A431-7E1CED571C13}" type="presParOf" srcId="{5547CFC7-8FD2-4F39-901A-2EDDDB1E3400}" destId="{CA0B5AA4-B55D-4E6C-AB96-98C638460449}" srcOrd="0" destOrd="0" presId="urn:microsoft.com/office/officeart/2005/8/layout/hierarchy1"/>
    <dgm:cxn modelId="{B3E679CB-5235-4C0E-917B-170304BBC996}" type="presParOf" srcId="{5547CFC7-8FD2-4F39-901A-2EDDDB1E3400}" destId="{4D729F3B-8F78-433D-8825-210F4C20CECB}" srcOrd="1" destOrd="0" presId="urn:microsoft.com/office/officeart/2005/8/layout/hierarchy1"/>
    <dgm:cxn modelId="{837F63A4-9269-408A-9188-A90B6EE6BAC3}" type="presParOf" srcId="{F6BEBAED-5029-4D54-908C-B7132A6D7549}" destId="{49DE8A4C-2109-4398-818B-076838A925C5}" srcOrd="1" destOrd="0" presId="urn:microsoft.com/office/officeart/2005/8/layout/hierarchy1"/>
    <dgm:cxn modelId="{EFB306C5-4BC3-46BA-8A5C-9FBE70554710}" type="presParOf" srcId="{49DE8A4C-2109-4398-818B-076838A925C5}" destId="{3C551C45-4852-48DB-A160-2877ADEEB51D}" srcOrd="0" destOrd="0" presId="urn:microsoft.com/office/officeart/2005/8/layout/hierarchy1"/>
    <dgm:cxn modelId="{90AFE96E-4054-4342-98E2-F5C85FA9B25C}" type="presParOf" srcId="{49DE8A4C-2109-4398-818B-076838A925C5}" destId="{9B1C737A-6753-499D-98A3-C259E4ED0939}" srcOrd="1" destOrd="0" presId="urn:microsoft.com/office/officeart/2005/8/layout/hierarchy1"/>
    <dgm:cxn modelId="{46706491-B41C-437C-9017-FEB8A2335D01}" type="presParOf" srcId="{9B1C737A-6753-499D-98A3-C259E4ED0939}" destId="{78B970D4-6906-4F6F-9DD9-7D5D86BD01D3}" srcOrd="0" destOrd="0" presId="urn:microsoft.com/office/officeart/2005/8/layout/hierarchy1"/>
    <dgm:cxn modelId="{99D0531C-BEB0-428E-8265-BA5B4728B6C9}" type="presParOf" srcId="{78B970D4-6906-4F6F-9DD9-7D5D86BD01D3}" destId="{28367760-705C-4609-9936-FBAA5D167091}" srcOrd="0" destOrd="0" presId="urn:microsoft.com/office/officeart/2005/8/layout/hierarchy1"/>
    <dgm:cxn modelId="{BFF2113A-158C-456B-AC4C-644C02CE0EB6}" type="presParOf" srcId="{78B970D4-6906-4F6F-9DD9-7D5D86BD01D3}" destId="{8CB73AB4-1214-4910-8B6F-B4501CE473E7}" srcOrd="1" destOrd="0" presId="urn:microsoft.com/office/officeart/2005/8/layout/hierarchy1"/>
    <dgm:cxn modelId="{2CF47752-97EC-405D-9DE6-694CB5865BDE}" type="presParOf" srcId="{9B1C737A-6753-499D-98A3-C259E4ED0939}" destId="{CDB4A29A-4835-4F6A-862F-0D64E13E4A20}" srcOrd="1" destOrd="0" presId="urn:microsoft.com/office/officeart/2005/8/layout/hierarchy1"/>
    <dgm:cxn modelId="{EA77DD05-8A09-4D13-BFCE-8FA529689950}" type="presParOf" srcId="{49DE8A4C-2109-4398-818B-076838A925C5}" destId="{808FAD42-8CE3-45C0-AB5F-19C71110126C}" srcOrd="2" destOrd="0" presId="urn:microsoft.com/office/officeart/2005/8/layout/hierarchy1"/>
    <dgm:cxn modelId="{C6929146-707D-4C40-B3A0-BCBA904C9383}" type="presParOf" srcId="{49DE8A4C-2109-4398-818B-076838A925C5}" destId="{894B225F-3B8A-49E6-A0AB-0ACF6A1D1E5F}" srcOrd="3" destOrd="0" presId="urn:microsoft.com/office/officeart/2005/8/layout/hierarchy1"/>
    <dgm:cxn modelId="{96DE8B2E-7E9A-40F6-BCC2-37FC01E2B06E}" type="presParOf" srcId="{894B225F-3B8A-49E6-A0AB-0ACF6A1D1E5F}" destId="{C42772E8-D41B-4EB6-9E61-BBA10ADFA6D0}" srcOrd="0" destOrd="0" presId="urn:microsoft.com/office/officeart/2005/8/layout/hierarchy1"/>
    <dgm:cxn modelId="{FBC12159-9B7B-44B9-BAA5-A83182138BB9}" type="presParOf" srcId="{C42772E8-D41B-4EB6-9E61-BBA10ADFA6D0}" destId="{6B993C49-1350-434D-879F-E94025126958}" srcOrd="0" destOrd="0" presId="urn:microsoft.com/office/officeart/2005/8/layout/hierarchy1"/>
    <dgm:cxn modelId="{E0F97243-A04E-47C9-8A36-D81FFBAB1558}" type="presParOf" srcId="{C42772E8-D41B-4EB6-9E61-BBA10ADFA6D0}" destId="{14505DCC-DA3C-4773-A917-C1785D5DD3CE}" srcOrd="1" destOrd="0" presId="urn:microsoft.com/office/officeart/2005/8/layout/hierarchy1"/>
    <dgm:cxn modelId="{FE9238C9-B103-4210-B7E8-9ACFD5A9A054}" type="presParOf" srcId="{894B225F-3B8A-49E6-A0AB-0ACF6A1D1E5F}" destId="{287BB8F5-E6E3-4257-9BB7-7C7D8F0638DC}" srcOrd="1" destOrd="0" presId="urn:microsoft.com/office/officeart/2005/8/layout/hierarchy1"/>
    <dgm:cxn modelId="{BE75A683-6F6C-4EEB-BCB0-B45760BE9D60}" type="presParOf" srcId="{49DE8A4C-2109-4398-818B-076838A925C5}" destId="{B95C9C63-45DD-4460-9FD6-CCBC31876194}" srcOrd="4" destOrd="0" presId="urn:microsoft.com/office/officeart/2005/8/layout/hierarchy1"/>
    <dgm:cxn modelId="{454D9C0D-870D-43F9-97B1-D22948FA37D5}" type="presParOf" srcId="{49DE8A4C-2109-4398-818B-076838A925C5}" destId="{1F65D71B-C63A-4AD3-A320-A0B85BF32410}" srcOrd="5" destOrd="0" presId="urn:microsoft.com/office/officeart/2005/8/layout/hierarchy1"/>
    <dgm:cxn modelId="{00DD126A-246E-4DC0-9F09-F1B896F2E77A}" type="presParOf" srcId="{1F65D71B-C63A-4AD3-A320-A0B85BF32410}" destId="{BF1DC558-0C7E-454D-AD38-D7A6C7681A27}" srcOrd="0" destOrd="0" presId="urn:microsoft.com/office/officeart/2005/8/layout/hierarchy1"/>
    <dgm:cxn modelId="{B4E18F8B-6102-486A-BEC8-CA8D07181C1B}" type="presParOf" srcId="{BF1DC558-0C7E-454D-AD38-D7A6C7681A27}" destId="{F4807B9E-6C51-4EC8-B0BA-1586C0A6352E}" srcOrd="0" destOrd="0" presId="urn:microsoft.com/office/officeart/2005/8/layout/hierarchy1"/>
    <dgm:cxn modelId="{67E17B77-8674-4CBE-8C4E-F3DE12540466}" type="presParOf" srcId="{BF1DC558-0C7E-454D-AD38-D7A6C7681A27}" destId="{700118DA-8BE3-496F-8387-5E802FE07752}" srcOrd="1" destOrd="0" presId="urn:microsoft.com/office/officeart/2005/8/layout/hierarchy1"/>
    <dgm:cxn modelId="{98B44100-BE97-48C6-B3E7-A5E31D84ACD4}" type="presParOf" srcId="{1F65D71B-C63A-4AD3-A320-A0B85BF32410}" destId="{24B9732D-025C-4CB1-9754-3CF0285F909F}" srcOrd="1" destOrd="0" presId="urn:microsoft.com/office/officeart/2005/8/layout/hierarchy1"/>
    <dgm:cxn modelId="{436AF556-F040-46BD-BB2A-803CCBE7D105}" type="presParOf" srcId="{49DE8A4C-2109-4398-818B-076838A925C5}" destId="{FEFA4FD8-4AD0-4779-8F8E-F53F63041F90}" srcOrd="6" destOrd="0" presId="urn:microsoft.com/office/officeart/2005/8/layout/hierarchy1"/>
    <dgm:cxn modelId="{4530BB7A-EE91-4431-9EA2-246B5BA0290F}" type="presParOf" srcId="{49DE8A4C-2109-4398-818B-076838A925C5}" destId="{3548A885-8B76-42F9-906E-8915F192342D}" srcOrd="7" destOrd="0" presId="urn:microsoft.com/office/officeart/2005/8/layout/hierarchy1"/>
    <dgm:cxn modelId="{272EEA88-3747-4F6A-ACD7-BC1628E4C73A}" type="presParOf" srcId="{3548A885-8B76-42F9-906E-8915F192342D}" destId="{E181B492-A26B-4E9A-9742-515751500B34}" srcOrd="0" destOrd="0" presId="urn:microsoft.com/office/officeart/2005/8/layout/hierarchy1"/>
    <dgm:cxn modelId="{44EABE17-B82C-4784-854F-B59B6999793C}" type="presParOf" srcId="{E181B492-A26B-4E9A-9742-515751500B34}" destId="{19E23845-72C2-4631-A2A1-A2F326FC331A}" srcOrd="0" destOrd="0" presId="urn:microsoft.com/office/officeart/2005/8/layout/hierarchy1"/>
    <dgm:cxn modelId="{8BF2CE83-97B7-4EEE-A188-BBBDFAB2CB39}" type="presParOf" srcId="{E181B492-A26B-4E9A-9742-515751500B34}" destId="{72E8A88C-F500-4ECC-AAFC-CBF9DB988409}" srcOrd="1" destOrd="0" presId="urn:microsoft.com/office/officeart/2005/8/layout/hierarchy1"/>
    <dgm:cxn modelId="{2A797625-A528-40A8-A549-2AC6594F6B9A}" type="presParOf" srcId="{3548A885-8B76-42F9-906E-8915F192342D}" destId="{AB36B425-D4F1-4D18-8929-F47AB8E44237}" srcOrd="1" destOrd="0" presId="urn:microsoft.com/office/officeart/2005/8/layout/hierarchy1"/>
    <dgm:cxn modelId="{9813C9CD-7570-415A-8C0C-E84A75808972}" type="presParOf" srcId="{49DE8A4C-2109-4398-818B-076838A925C5}" destId="{1BFB705F-D6B8-452B-96A3-73393B976636}" srcOrd="8" destOrd="0" presId="urn:microsoft.com/office/officeart/2005/8/layout/hierarchy1"/>
    <dgm:cxn modelId="{842E4F0C-73FC-46D5-8854-3B0C8E2AC73C}" type="presParOf" srcId="{49DE8A4C-2109-4398-818B-076838A925C5}" destId="{8E37DC5B-F9C7-447F-93C8-6F8902C6CBEB}" srcOrd="9" destOrd="0" presId="urn:microsoft.com/office/officeart/2005/8/layout/hierarchy1"/>
    <dgm:cxn modelId="{C00F3D3E-41A5-45AC-8BAC-B45B72AFB174}" type="presParOf" srcId="{8E37DC5B-F9C7-447F-93C8-6F8902C6CBEB}" destId="{E25DC749-9541-4AD3-BB54-FB20AD95C3D5}" srcOrd="0" destOrd="0" presId="urn:microsoft.com/office/officeart/2005/8/layout/hierarchy1"/>
    <dgm:cxn modelId="{8B80BA76-4A0A-459C-AF52-72F77277CBA2}" type="presParOf" srcId="{E25DC749-9541-4AD3-BB54-FB20AD95C3D5}" destId="{20107417-4D04-4A8F-872E-10662EEF8AD9}" srcOrd="0" destOrd="0" presId="urn:microsoft.com/office/officeart/2005/8/layout/hierarchy1"/>
    <dgm:cxn modelId="{A63C74B4-E561-48B8-AC3F-057D8F6F3633}" type="presParOf" srcId="{E25DC749-9541-4AD3-BB54-FB20AD95C3D5}" destId="{87908FE0-AD46-4594-941D-C224D1D6D0A9}" srcOrd="1" destOrd="0" presId="urn:microsoft.com/office/officeart/2005/8/layout/hierarchy1"/>
    <dgm:cxn modelId="{3EAC5392-2B98-4BB5-B78D-0FDE000A601D}" type="presParOf" srcId="{8E37DC5B-F9C7-447F-93C8-6F8902C6CBEB}" destId="{70E7A553-EAC9-41C6-A008-7951F8046C8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34D02D-77BF-460C-BB15-8A61B898A37E}" type="doc">
      <dgm:prSet loTypeId="urn:microsoft.com/office/officeart/2005/8/layout/vList2" loCatId="list" qsTypeId="urn:microsoft.com/office/officeart/2005/8/quickstyle/simple1" qsCatId="simple" csTypeId="urn:microsoft.com/office/officeart/2005/8/colors/accent5_3" csCatId="accent5" phldr="1"/>
      <dgm:spPr/>
      <dgm:t>
        <a:bodyPr/>
        <a:lstStyle/>
        <a:p>
          <a:endParaRPr lang="en-US"/>
        </a:p>
      </dgm:t>
    </dgm:pt>
    <dgm:pt modelId="{15FCB91B-3711-4EC7-8827-75994B5D9B54}">
      <dgm:prSet/>
      <dgm:spPr/>
      <dgm:t>
        <a:bodyPr/>
        <a:lstStyle/>
        <a:p>
          <a:r>
            <a:rPr lang="en-GB" b="1" dirty="0"/>
            <a:t>Care Act Statutory Activity</a:t>
          </a:r>
          <a:endParaRPr lang="en-US" dirty="0"/>
        </a:p>
      </dgm:t>
    </dgm:pt>
    <dgm:pt modelId="{6550F4BB-FB03-4FAE-836D-0940D4014135}" type="parTrans" cxnId="{15A6B8D5-E7EB-4118-9EEE-29C7855B5879}">
      <dgm:prSet/>
      <dgm:spPr/>
      <dgm:t>
        <a:bodyPr/>
        <a:lstStyle/>
        <a:p>
          <a:endParaRPr lang="en-US"/>
        </a:p>
      </dgm:t>
    </dgm:pt>
    <dgm:pt modelId="{0C7DD7EF-A958-4AFB-8AE9-6EA0406F5042}" type="sibTrans" cxnId="{15A6B8D5-E7EB-4118-9EEE-29C7855B5879}">
      <dgm:prSet/>
      <dgm:spPr/>
      <dgm:t>
        <a:bodyPr/>
        <a:lstStyle/>
        <a:p>
          <a:endParaRPr lang="en-US"/>
        </a:p>
      </dgm:t>
    </dgm:pt>
    <dgm:pt modelId="{5DCC8F4F-1DD7-4145-A457-7C37D8C73B3C}">
      <dgm:prSet/>
      <dgm:spPr/>
      <dgm:t>
        <a:bodyPr/>
        <a:lstStyle/>
        <a:p>
          <a:pPr>
            <a:buSzPct val="80000"/>
          </a:pPr>
          <a:r>
            <a:rPr lang="en-GB" dirty="0"/>
            <a:t>Information &amp; advice signposting</a:t>
          </a:r>
          <a:endParaRPr lang="en-US" dirty="0"/>
        </a:p>
      </dgm:t>
    </dgm:pt>
    <dgm:pt modelId="{C7B247E2-6262-45B0-98A3-7CDA1B7B5E3E}" type="parTrans" cxnId="{09AF7F87-C741-4931-948F-0CE905BFF7FA}">
      <dgm:prSet/>
      <dgm:spPr/>
      <dgm:t>
        <a:bodyPr/>
        <a:lstStyle/>
        <a:p>
          <a:endParaRPr lang="en-US"/>
        </a:p>
      </dgm:t>
    </dgm:pt>
    <dgm:pt modelId="{24FE7B2F-7F34-4172-A30A-456E3854F120}" type="sibTrans" cxnId="{09AF7F87-C741-4931-948F-0CE905BFF7FA}">
      <dgm:prSet/>
      <dgm:spPr/>
      <dgm:t>
        <a:bodyPr/>
        <a:lstStyle/>
        <a:p>
          <a:endParaRPr lang="en-US"/>
        </a:p>
      </dgm:t>
    </dgm:pt>
    <dgm:pt modelId="{42FFAD09-8BBF-4B91-875E-88D8422D3ED9}">
      <dgm:prSet/>
      <dgm:spPr/>
      <dgm:t>
        <a:bodyPr/>
        <a:lstStyle/>
        <a:p>
          <a:pPr>
            <a:buSzPct val="80000"/>
          </a:pPr>
          <a:r>
            <a:rPr lang="en-GB" dirty="0"/>
            <a:t>Assessing needs &amp; ensuring availability &amp; delivery of services</a:t>
          </a:r>
          <a:endParaRPr lang="en-US" dirty="0"/>
        </a:p>
      </dgm:t>
    </dgm:pt>
    <dgm:pt modelId="{A374C31D-EC18-4FBF-AADF-93F30AEC2976}" type="parTrans" cxnId="{14A0DFE7-10D5-4DAF-973B-6AE7F003EAC0}">
      <dgm:prSet/>
      <dgm:spPr/>
      <dgm:t>
        <a:bodyPr/>
        <a:lstStyle/>
        <a:p>
          <a:endParaRPr lang="en-US"/>
        </a:p>
      </dgm:t>
    </dgm:pt>
    <dgm:pt modelId="{FA5FCDC8-AD9F-4460-A8B7-014E16080110}" type="sibTrans" cxnId="{14A0DFE7-10D5-4DAF-973B-6AE7F003EAC0}">
      <dgm:prSet/>
      <dgm:spPr/>
      <dgm:t>
        <a:bodyPr/>
        <a:lstStyle/>
        <a:p>
          <a:endParaRPr lang="en-US"/>
        </a:p>
      </dgm:t>
    </dgm:pt>
    <dgm:pt modelId="{2D0D40AB-76FB-4F49-84C1-87A802A2B2C3}">
      <dgm:prSet/>
      <dgm:spPr/>
      <dgm:t>
        <a:bodyPr/>
        <a:lstStyle/>
        <a:p>
          <a:pPr>
            <a:buSzPct val="80000"/>
          </a:pPr>
          <a:r>
            <a:rPr lang="en-GB" dirty="0"/>
            <a:t>Assessment &amp; support to family carers</a:t>
          </a:r>
          <a:endParaRPr lang="en-US" dirty="0"/>
        </a:p>
      </dgm:t>
    </dgm:pt>
    <dgm:pt modelId="{940DE2E3-A87D-4AB3-98F1-F50A77F98289}" type="parTrans" cxnId="{BF9796A4-CDFF-406B-BC25-D78B848709FE}">
      <dgm:prSet/>
      <dgm:spPr/>
      <dgm:t>
        <a:bodyPr/>
        <a:lstStyle/>
        <a:p>
          <a:endParaRPr lang="en-US"/>
        </a:p>
      </dgm:t>
    </dgm:pt>
    <dgm:pt modelId="{B35998E9-B87C-424B-B1D9-9C3F1076D127}" type="sibTrans" cxnId="{BF9796A4-CDFF-406B-BC25-D78B848709FE}">
      <dgm:prSet/>
      <dgm:spPr/>
      <dgm:t>
        <a:bodyPr/>
        <a:lstStyle/>
        <a:p>
          <a:endParaRPr lang="en-US"/>
        </a:p>
      </dgm:t>
    </dgm:pt>
    <dgm:pt modelId="{BAC011C3-A2A7-4D53-A96A-05867B31BC98}">
      <dgm:prSet/>
      <dgm:spPr/>
      <dgm:t>
        <a:bodyPr/>
        <a:lstStyle/>
        <a:p>
          <a:pPr>
            <a:buSzPct val="80000"/>
          </a:pPr>
          <a:r>
            <a:rPr lang="en-GB" dirty="0"/>
            <a:t>Support wellbeing</a:t>
          </a:r>
          <a:endParaRPr lang="en-US" dirty="0"/>
        </a:p>
      </dgm:t>
    </dgm:pt>
    <dgm:pt modelId="{A5228B14-4FE4-49BB-9DC6-EBE692D5FAFE}" type="parTrans" cxnId="{118BBBF7-D0BB-4506-856D-31B7CCC13B06}">
      <dgm:prSet/>
      <dgm:spPr/>
      <dgm:t>
        <a:bodyPr/>
        <a:lstStyle/>
        <a:p>
          <a:endParaRPr lang="en-US"/>
        </a:p>
      </dgm:t>
    </dgm:pt>
    <dgm:pt modelId="{DD6CFE9C-12F7-4C7C-9EAE-2710D7B952BE}" type="sibTrans" cxnId="{118BBBF7-D0BB-4506-856D-31B7CCC13B06}">
      <dgm:prSet/>
      <dgm:spPr/>
      <dgm:t>
        <a:bodyPr/>
        <a:lstStyle/>
        <a:p>
          <a:endParaRPr lang="en-US"/>
        </a:p>
      </dgm:t>
    </dgm:pt>
    <dgm:pt modelId="{8C94E355-B6E6-4053-A3AD-F9CB553F04A5}">
      <dgm:prSet/>
      <dgm:spPr/>
      <dgm:t>
        <a:bodyPr/>
        <a:lstStyle/>
        <a:p>
          <a:pPr>
            <a:buSzPct val="80000"/>
          </a:pPr>
          <a:r>
            <a:rPr lang="en-GB" dirty="0"/>
            <a:t>Safeguarding &amp; Making Safeguarding Personal</a:t>
          </a:r>
          <a:endParaRPr lang="en-US" dirty="0"/>
        </a:p>
      </dgm:t>
    </dgm:pt>
    <dgm:pt modelId="{72A4CDB0-9A50-4B60-B56D-A9A24956FF46}" type="parTrans" cxnId="{F9A3C507-8A5C-49A5-A2DC-FC145EDA87D0}">
      <dgm:prSet/>
      <dgm:spPr/>
      <dgm:t>
        <a:bodyPr/>
        <a:lstStyle/>
        <a:p>
          <a:endParaRPr lang="en-US"/>
        </a:p>
      </dgm:t>
    </dgm:pt>
    <dgm:pt modelId="{13FBC493-1364-4A3C-8AF3-3E4A0A31ED75}" type="sibTrans" cxnId="{F9A3C507-8A5C-49A5-A2DC-FC145EDA87D0}">
      <dgm:prSet/>
      <dgm:spPr/>
      <dgm:t>
        <a:bodyPr/>
        <a:lstStyle/>
        <a:p>
          <a:endParaRPr lang="en-US"/>
        </a:p>
      </dgm:t>
    </dgm:pt>
    <dgm:pt modelId="{C345CC21-BAC9-41DA-AA4D-B7A15CC4E8E3}">
      <dgm:prSet/>
      <dgm:spPr/>
      <dgm:t>
        <a:bodyPr/>
        <a:lstStyle/>
        <a:p>
          <a:pPr>
            <a:buSzPct val="80000"/>
          </a:pPr>
          <a:r>
            <a:rPr lang="en-GB" dirty="0"/>
            <a:t>Improving preventative services, delivering earlier intervention, greater choice and control &amp; promoting independence.</a:t>
          </a:r>
          <a:endParaRPr lang="en-US" dirty="0"/>
        </a:p>
      </dgm:t>
    </dgm:pt>
    <dgm:pt modelId="{5955AB33-4CC4-403A-8102-B950F4396E4E}" type="parTrans" cxnId="{325D0990-0DA8-47E3-B277-1AFB9D5DBCB3}">
      <dgm:prSet/>
      <dgm:spPr/>
      <dgm:t>
        <a:bodyPr/>
        <a:lstStyle/>
        <a:p>
          <a:endParaRPr lang="en-US"/>
        </a:p>
      </dgm:t>
    </dgm:pt>
    <dgm:pt modelId="{20B5D25B-530C-406A-A661-0E082E726E58}" type="sibTrans" cxnId="{325D0990-0DA8-47E3-B277-1AFB9D5DBCB3}">
      <dgm:prSet/>
      <dgm:spPr/>
      <dgm:t>
        <a:bodyPr/>
        <a:lstStyle/>
        <a:p>
          <a:endParaRPr lang="en-US"/>
        </a:p>
      </dgm:t>
    </dgm:pt>
    <dgm:pt modelId="{54A89056-E120-469B-A1E4-C3409B4287A9}">
      <dgm:prSet/>
      <dgm:spPr/>
      <dgm:t>
        <a:bodyPr/>
        <a:lstStyle/>
        <a:p>
          <a:pPr>
            <a:buSzPct val="80000"/>
          </a:pPr>
          <a:r>
            <a:rPr lang="en-GB" dirty="0"/>
            <a:t>Tackling inequalities &amp; improving access to services. </a:t>
          </a:r>
          <a:endParaRPr lang="en-US" dirty="0"/>
        </a:p>
      </dgm:t>
    </dgm:pt>
    <dgm:pt modelId="{0E198A20-D2EE-46A4-A52E-E2445DC6C2EF}" type="parTrans" cxnId="{6EB3C88E-9CFF-4A96-B95F-A152105E64A8}">
      <dgm:prSet/>
      <dgm:spPr/>
      <dgm:t>
        <a:bodyPr/>
        <a:lstStyle/>
        <a:p>
          <a:endParaRPr lang="en-US"/>
        </a:p>
      </dgm:t>
    </dgm:pt>
    <dgm:pt modelId="{A73C53C7-771F-4EA6-A8D3-F21156C549FD}" type="sibTrans" cxnId="{6EB3C88E-9CFF-4A96-B95F-A152105E64A8}">
      <dgm:prSet/>
      <dgm:spPr/>
      <dgm:t>
        <a:bodyPr/>
        <a:lstStyle/>
        <a:p>
          <a:endParaRPr lang="en-US"/>
        </a:p>
      </dgm:t>
    </dgm:pt>
    <dgm:pt modelId="{85F6D860-B64F-4297-9955-A927A8DE4625}">
      <dgm:prSet/>
      <dgm:spPr/>
      <dgm:t>
        <a:bodyPr/>
        <a:lstStyle/>
        <a:p>
          <a:pPr>
            <a:buSzPct val="80000"/>
          </a:pPr>
          <a:r>
            <a:rPr lang="en-GB" dirty="0"/>
            <a:t>Market shaping &amp; ensuring continuity of care.</a:t>
          </a:r>
          <a:endParaRPr lang="en-US" dirty="0"/>
        </a:p>
      </dgm:t>
    </dgm:pt>
    <dgm:pt modelId="{A10FBEEB-C1D1-4C0C-8BA2-41369CEB65E8}" type="parTrans" cxnId="{F0634C96-40D3-41DA-98DD-351C99017987}">
      <dgm:prSet/>
      <dgm:spPr/>
      <dgm:t>
        <a:bodyPr/>
        <a:lstStyle/>
        <a:p>
          <a:endParaRPr lang="en-US"/>
        </a:p>
      </dgm:t>
    </dgm:pt>
    <dgm:pt modelId="{CAE9878F-0259-4CDB-B8A3-B384E349A748}" type="sibTrans" cxnId="{F0634C96-40D3-41DA-98DD-351C99017987}">
      <dgm:prSet/>
      <dgm:spPr/>
      <dgm:t>
        <a:bodyPr/>
        <a:lstStyle/>
        <a:p>
          <a:endParaRPr lang="en-US"/>
        </a:p>
      </dgm:t>
    </dgm:pt>
    <dgm:pt modelId="{C1AB11AA-3717-4A56-88D5-9BD115015BBE}">
      <dgm:prSet/>
      <dgm:spPr/>
      <dgm:t>
        <a:bodyPr/>
        <a:lstStyle/>
        <a:p>
          <a:pPr>
            <a:buSzPct val="80000"/>
          </a:pPr>
          <a:r>
            <a:rPr lang="en-GB" dirty="0"/>
            <a:t>Charging for care</a:t>
          </a:r>
          <a:endParaRPr lang="en-US" dirty="0"/>
        </a:p>
      </dgm:t>
    </dgm:pt>
    <dgm:pt modelId="{743C4A59-D50C-4A77-BB31-DDEDB7ACD8CF}" type="parTrans" cxnId="{C76EF660-8771-4042-B257-CF2FF3513D1C}">
      <dgm:prSet/>
      <dgm:spPr/>
      <dgm:t>
        <a:bodyPr/>
        <a:lstStyle/>
        <a:p>
          <a:endParaRPr lang="en-US"/>
        </a:p>
      </dgm:t>
    </dgm:pt>
    <dgm:pt modelId="{66686A37-6734-4395-A9D4-26F1A3DA9878}" type="sibTrans" cxnId="{C76EF660-8771-4042-B257-CF2FF3513D1C}">
      <dgm:prSet/>
      <dgm:spPr/>
      <dgm:t>
        <a:bodyPr/>
        <a:lstStyle/>
        <a:p>
          <a:endParaRPr lang="en-US"/>
        </a:p>
      </dgm:t>
    </dgm:pt>
    <dgm:pt modelId="{2FEE3815-983F-4BE6-B35A-DB9E71CA184E}" type="pres">
      <dgm:prSet presAssocID="{B334D02D-77BF-460C-BB15-8A61B898A37E}" presName="linear" presStyleCnt="0">
        <dgm:presLayoutVars>
          <dgm:animLvl val="lvl"/>
          <dgm:resizeHandles val="exact"/>
        </dgm:presLayoutVars>
      </dgm:prSet>
      <dgm:spPr/>
    </dgm:pt>
    <dgm:pt modelId="{EC3319C0-3BD0-4F47-AD53-7D1D5C32C5C5}" type="pres">
      <dgm:prSet presAssocID="{15FCB91B-3711-4EC7-8827-75994B5D9B54}" presName="parentText" presStyleLbl="node1" presStyleIdx="0" presStyleCnt="1">
        <dgm:presLayoutVars>
          <dgm:chMax val="0"/>
          <dgm:bulletEnabled val="1"/>
        </dgm:presLayoutVars>
      </dgm:prSet>
      <dgm:spPr/>
    </dgm:pt>
    <dgm:pt modelId="{ADFE7A9C-AB1E-4D15-9E03-6951964032A8}" type="pres">
      <dgm:prSet presAssocID="{15FCB91B-3711-4EC7-8827-75994B5D9B54}" presName="childText" presStyleLbl="revTx" presStyleIdx="0" presStyleCnt="1">
        <dgm:presLayoutVars>
          <dgm:bulletEnabled val="1"/>
        </dgm:presLayoutVars>
      </dgm:prSet>
      <dgm:spPr/>
    </dgm:pt>
  </dgm:ptLst>
  <dgm:cxnLst>
    <dgm:cxn modelId="{F9A3C507-8A5C-49A5-A2DC-FC145EDA87D0}" srcId="{15FCB91B-3711-4EC7-8827-75994B5D9B54}" destId="{8C94E355-B6E6-4053-A3AD-F9CB553F04A5}" srcOrd="4" destOrd="0" parTransId="{72A4CDB0-9A50-4B60-B56D-A9A24956FF46}" sibTransId="{13FBC493-1364-4A3C-8AF3-3E4A0A31ED75}"/>
    <dgm:cxn modelId="{C5C8DF17-2C84-4C31-A57E-EFCEBCEEED27}" type="presOf" srcId="{C345CC21-BAC9-41DA-AA4D-B7A15CC4E8E3}" destId="{ADFE7A9C-AB1E-4D15-9E03-6951964032A8}" srcOrd="0" destOrd="5" presId="urn:microsoft.com/office/officeart/2005/8/layout/vList2"/>
    <dgm:cxn modelId="{398AF439-5350-45A2-B4BA-03E888E96566}" type="presOf" srcId="{C1AB11AA-3717-4A56-88D5-9BD115015BBE}" destId="{ADFE7A9C-AB1E-4D15-9E03-6951964032A8}" srcOrd="0" destOrd="8" presId="urn:microsoft.com/office/officeart/2005/8/layout/vList2"/>
    <dgm:cxn modelId="{C76EF660-8771-4042-B257-CF2FF3513D1C}" srcId="{15FCB91B-3711-4EC7-8827-75994B5D9B54}" destId="{C1AB11AA-3717-4A56-88D5-9BD115015BBE}" srcOrd="8" destOrd="0" parTransId="{743C4A59-D50C-4A77-BB31-DDEDB7ACD8CF}" sibTransId="{66686A37-6734-4395-A9D4-26F1A3DA9878}"/>
    <dgm:cxn modelId="{43512948-F6D8-48A4-A823-F38BFE260CAE}" type="presOf" srcId="{15FCB91B-3711-4EC7-8827-75994B5D9B54}" destId="{EC3319C0-3BD0-4F47-AD53-7D1D5C32C5C5}" srcOrd="0" destOrd="0" presId="urn:microsoft.com/office/officeart/2005/8/layout/vList2"/>
    <dgm:cxn modelId="{96F3B04E-E7FB-4177-A274-DBD9A87130E3}" type="presOf" srcId="{5DCC8F4F-1DD7-4145-A457-7C37D8C73B3C}" destId="{ADFE7A9C-AB1E-4D15-9E03-6951964032A8}" srcOrd="0" destOrd="0" presId="urn:microsoft.com/office/officeart/2005/8/layout/vList2"/>
    <dgm:cxn modelId="{9B13B674-14FF-4CA0-A722-7260562B3A52}" type="presOf" srcId="{2D0D40AB-76FB-4F49-84C1-87A802A2B2C3}" destId="{ADFE7A9C-AB1E-4D15-9E03-6951964032A8}" srcOrd="0" destOrd="2" presId="urn:microsoft.com/office/officeart/2005/8/layout/vList2"/>
    <dgm:cxn modelId="{09AF7F87-C741-4931-948F-0CE905BFF7FA}" srcId="{15FCB91B-3711-4EC7-8827-75994B5D9B54}" destId="{5DCC8F4F-1DD7-4145-A457-7C37D8C73B3C}" srcOrd="0" destOrd="0" parTransId="{C7B247E2-6262-45B0-98A3-7CDA1B7B5E3E}" sibTransId="{24FE7B2F-7F34-4172-A30A-456E3854F120}"/>
    <dgm:cxn modelId="{6EB3C88E-9CFF-4A96-B95F-A152105E64A8}" srcId="{15FCB91B-3711-4EC7-8827-75994B5D9B54}" destId="{54A89056-E120-469B-A1E4-C3409B4287A9}" srcOrd="6" destOrd="0" parTransId="{0E198A20-D2EE-46A4-A52E-E2445DC6C2EF}" sibTransId="{A73C53C7-771F-4EA6-A8D3-F21156C549FD}"/>
    <dgm:cxn modelId="{325D0990-0DA8-47E3-B277-1AFB9D5DBCB3}" srcId="{15FCB91B-3711-4EC7-8827-75994B5D9B54}" destId="{C345CC21-BAC9-41DA-AA4D-B7A15CC4E8E3}" srcOrd="5" destOrd="0" parTransId="{5955AB33-4CC4-403A-8102-B950F4396E4E}" sibTransId="{20B5D25B-530C-406A-A661-0E082E726E58}"/>
    <dgm:cxn modelId="{F0634C96-40D3-41DA-98DD-351C99017987}" srcId="{15FCB91B-3711-4EC7-8827-75994B5D9B54}" destId="{85F6D860-B64F-4297-9955-A927A8DE4625}" srcOrd="7" destOrd="0" parTransId="{A10FBEEB-C1D1-4C0C-8BA2-41369CEB65E8}" sibTransId="{CAE9878F-0259-4CDB-B8A3-B384E349A748}"/>
    <dgm:cxn modelId="{2F48639D-1468-496B-82AF-5492E930EB96}" type="presOf" srcId="{42FFAD09-8BBF-4B91-875E-88D8422D3ED9}" destId="{ADFE7A9C-AB1E-4D15-9E03-6951964032A8}" srcOrd="0" destOrd="1" presId="urn:microsoft.com/office/officeart/2005/8/layout/vList2"/>
    <dgm:cxn modelId="{BF9796A4-CDFF-406B-BC25-D78B848709FE}" srcId="{15FCB91B-3711-4EC7-8827-75994B5D9B54}" destId="{2D0D40AB-76FB-4F49-84C1-87A802A2B2C3}" srcOrd="2" destOrd="0" parTransId="{940DE2E3-A87D-4AB3-98F1-F50A77F98289}" sibTransId="{B35998E9-B87C-424B-B1D9-9C3F1076D127}"/>
    <dgm:cxn modelId="{9C3A89B0-5A3B-479D-8759-9B02253AF00C}" type="presOf" srcId="{8C94E355-B6E6-4053-A3AD-F9CB553F04A5}" destId="{ADFE7A9C-AB1E-4D15-9E03-6951964032A8}" srcOrd="0" destOrd="4" presId="urn:microsoft.com/office/officeart/2005/8/layout/vList2"/>
    <dgm:cxn modelId="{D813C6C4-C9C9-47D1-B149-403DD4F969B9}" type="presOf" srcId="{54A89056-E120-469B-A1E4-C3409B4287A9}" destId="{ADFE7A9C-AB1E-4D15-9E03-6951964032A8}" srcOrd="0" destOrd="6" presId="urn:microsoft.com/office/officeart/2005/8/layout/vList2"/>
    <dgm:cxn modelId="{15A6B8D5-E7EB-4118-9EEE-29C7855B5879}" srcId="{B334D02D-77BF-460C-BB15-8A61B898A37E}" destId="{15FCB91B-3711-4EC7-8827-75994B5D9B54}" srcOrd="0" destOrd="0" parTransId="{6550F4BB-FB03-4FAE-836D-0940D4014135}" sibTransId="{0C7DD7EF-A958-4AFB-8AE9-6EA0406F5042}"/>
    <dgm:cxn modelId="{F59FACE5-4517-4ABC-8651-7305E9AAA4AB}" type="presOf" srcId="{BAC011C3-A2A7-4D53-A96A-05867B31BC98}" destId="{ADFE7A9C-AB1E-4D15-9E03-6951964032A8}" srcOrd="0" destOrd="3" presId="urn:microsoft.com/office/officeart/2005/8/layout/vList2"/>
    <dgm:cxn modelId="{14A0DFE7-10D5-4DAF-973B-6AE7F003EAC0}" srcId="{15FCB91B-3711-4EC7-8827-75994B5D9B54}" destId="{42FFAD09-8BBF-4B91-875E-88D8422D3ED9}" srcOrd="1" destOrd="0" parTransId="{A374C31D-EC18-4FBF-AADF-93F30AEC2976}" sibTransId="{FA5FCDC8-AD9F-4460-A8B7-014E16080110}"/>
    <dgm:cxn modelId="{B5698DEB-495D-487B-B8A7-1CC49CA482EF}" type="presOf" srcId="{85F6D860-B64F-4297-9955-A927A8DE4625}" destId="{ADFE7A9C-AB1E-4D15-9E03-6951964032A8}" srcOrd="0" destOrd="7" presId="urn:microsoft.com/office/officeart/2005/8/layout/vList2"/>
    <dgm:cxn modelId="{118BBBF7-D0BB-4506-856D-31B7CCC13B06}" srcId="{15FCB91B-3711-4EC7-8827-75994B5D9B54}" destId="{BAC011C3-A2A7-4D53-A96A-05867B31BC98}" srcOrd="3" destOrd="0" parTransId="{A5228B14-4FE4-49BB-9DC6-EBE692D5FAFE}" sibTransId="{DD6CFE9C-12F7-4C7C-9EAE-2710D7B952BE}"/>
    <dgm:cxn modelId="{BF7038FC-8138-4600-B9A7-FE3AFB280487}" type="presOf" srcId="{B334D02D-77BF-460C-BB15-8A61B898A37E}" destId="{2FEE3815-983F-4BE6-B35A-DB9E71CA184E}" srcOrd="0" destOrd="0" presId="urn:microsoft.com/office/officeart/2005/8/layout/vList2"/>
    <dgm:cxn modelId="{DE648128-13E3-41EC-A282-0514BE9D7434}" type="presParOf" srcId="{2FEE3815-983F-4BE6-B35A-DB9E71CA184E}" destId="{EC3319C0-3BD0-4F47-AD53-7D1D5C32C5C5}" srcOrd="0" destOrd="0" presId="urn:microsoft.com/office/officeart/2005/8/layout/vList2"/>
    <dgm:cxn modelId="{064E7E13-B205-4897-8316-FD1EFFB89ECD}" type="presParOf" srcId="{2FEE3815-983F-4BE6-B35A-DB9E71CA184E}" destId="{ADFE7A9C-AB1E-4D15-9E03-6951964032A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5DA41D-B11A-48A8-9588-19160E8E33FD}"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FBE41303-1DE6-4C2C-8618-1BB764D4B2B4}">
      <dgm:prSet/>
      <dgm:spPr/>
      <dgm:t>
        <a:bodyPr/>
        <a:lstStyle/>
        <a:p>
          <a:r>
            <a:rPr lang="en-GB" b="1" dirty="0"/>
            <a:t>Adults’ needs are eligible where they meet all three conditions:</a:t>
          </a:r>
          <a:endParaRPr lang="en-US" dirty="0"/>
        </a:p>
      </dgm:t>
    </dgm:pt>
    <dgm:pt modelId="{FFC34355-7669-4BB5-A3A8-B7B5986EE83C}" type="parTrans" cxnId="{B78795C2-C9C6-41DB-9B52-0E1B035FA671}">
      <dgm:prSet/>
      <dgm:spPr/>
      <dgm:t>
        <a:bodyPr/>
        <a:lstStyle/>
        <a:p>
          <a:endParaRPr lang="en-US"/>
        </a:p>
      </dgm:t>
    </dgm:pt>
    <dgm:pt modelId="{B26D3496-C6A1-4840-AE88-F20A2E7390A4}" type="sibTrans" cxnId="{B78795C2-C9C6-41DB-9B52-0E1B035FA671}">
      <dgm:prSet/>
      <dgm:spPr/>
      <dgm:t>
        <a:bodyPr/>
        <a:lstStyle/>
        <a:p>
          <a:endParaRPr lang="en-US"/>
        </a:p>
      </dgm:t>
    </dgm:pt>
    <dgm:pt modelId="{D093F9AB-8206-4C8F-9396-36402A0A71C4}">
      <dgm:prSet/>
      <dgm:spPr/>
      <dgm:t>
        <a:bodyPr/>
        <a:lstStyle/>
        <a:p>
          <a:r>
            <a:rPr lang="en-GB" dirty="0"/>
            <a:t>The adult’s needs arise from a long term condition related to a </a:t>
          </a:r>
          <a:r>
            <a:rPr lang="en-GB" b="1" dirty="0"/>
            <a:t>physical or mental impairment or illness</a:t>
          </a:r>
          <a:endParaRPr lang="en-US" dirty="0"/>
        </a:p>
      </dgm:t>
    </dgm:pt>
    <dgm:pt modelId="{5171D7F7-F1AF-4B19-BBAC-FF2465D6799A}" type="parTrans" cxnId="{B0F9A16D-F0D7-46B0-89EA-ECD27115FBBA}">
      <dgm:prSet/>
      <dgm:spPr/>
      <dgm:t>
        <a:bodyPr/>
        <a:lstStyle/>
        <a:p>
          <a:endParaRPr lang="en-US"/>
        </a:p>
      </dgm:t>
    </dgm:pt>
    <dgm:pt modelId="{7F717DF9-46DA-4774-9E4E-9E29BAE0FC82}" type="sibTrans" cxnId="{B0F9A16D-F0D7-46B0-89EA-ECD27115FBBA}">
      <dgm:prSet/>
      <dgm:spPr/>
      <dgm:t>
        <a:bodyPr/>
        <a:lstStyle/>
        <a:p>
          <a:endParaRPr lang="en-US"/>
        </a:p>
      </dgm:t>
    </dgm:pt>
    <dgm:pt modelId="{D1057BD0-110C-4849-8BD9-843A1C8F554A}">
      <dgm:prSet/>
      <dgm:spPr/>
      <dgm:t>
        <a:bodyPr/>
        <a:lstStyle/>
        <a:p>
          <a:r>
            <a:rPr lang="en-GB" dirty="0"/>
            <a:t>As a result of the needs, the adult is unable to achieve </a:t>
          </a:r>
          <a:r>
            <a:rPr lang="en-GB" b="1" dirty="0"/>
            <a:t>two or more of the outcomes specified</a:t>
          </a:r>
          <a:endParaRPr lang="en-US" dirty="0"/>
        </a:p>
      </dgm:t>
    </dgm:pt>
    <dgm:pt modelId="{3B737041-36A3-49B8-9439-049ABCCBE7D4}" type="parTrans" cxnId="{7E05A376-62A5-472A-AA08-105E92613338}">
      <dgm:prSet/>
      <dgm:spPr/>
      <dgm:t>
        <a:bodyPr/>
        <a:lstStyle/>
        <a:p>
          <a:endParaRPr lang="en-US"/>
        </a:p>
      </dgm:t>
    </dgm:pt>
    <dgm:pt modelId="{FCE929E9-6ABB-4BEC-B0DE-EF07B356E9DF}" type="sibTrans" cxnId="{7E05A376-62A5-472A-AA08-105E92613338}">
      <dgm:prSet/>
      <dgm:spPr/>
      <dgm:t>
        <a:bodyPr/>
        <a:lstStyle/>
        <a:p>
          <a:endParaRPr lang="en-US"/>
        </a:p>
      </dgm:t>
    </dgm:pt>
    <dgm:pt modelId="{84A9D44C-6CF0-491E-B711-FB6535D7FDB2}">
      <dgm:prSet/>
      <dgm:spPr/>
      <dgm:t>
        <a:bodyPr/>
        <a:lstStyle/>
        <a:p>
          <a:r>
            <a:rPr lang="en-GB" dirty="0"/>
            <a:t>As a consequence, there is significant impact of adult’s </a:t>
          </a:r>
          <a:r>
            <a:rPr lang="en-GB" b="1" dirty="0"/>
            <a:t>wellbeing</a:t>
          </a:r>
          <a:endParaRPr lang="en-US" dirty="0"/>
        </a:p>
      </dgm:t>
    </dgm:pt>
    <dgm:pt modelId="{78382DBD-E3E0-4FAE-B613-D917990F166A}" type="parTrans" cxnId="{53687C42-D646-47F4-81D4-D8D67A36977E}">
      <dgm:prSet/>
      <dgm:spPr/>
      <dgm:t>
        <a:bodyPr/>
        <a:lstStyle/>
        <a:p>
          <a:endParaRPr lang="en-US"/>
        </a:p>
      </dgm:t>
    </dgm:pt>
    <dgm:pt modelId="{FA86903E-B93F-4AAD-ABBC-1C4EB44C6B77}" type="sibTrans" cxnId="{53687C42-D646-47F4-81D4-D8D67A36977E}">
      <dgm:prSet/>
      <dgm:spPr/>
      <dgm:t>
        <a:bodyPr/>
        <a:lstStyle/>
        <a:p>
          <a:endParaRPr lang="en-US"/>
        </a:p>
      </dgm:t>
    </dgm:pt>
    <dgm:pt modelId="{1D47576F-09DB-4E93-86C2-3B867FE3C1E1}">
      <dgm:prSet/>
      <dgm:spPr/>
      <dgm:t>
        <a:bodyPr/>
        <a:lstStyle/>
        <a:p>
          <a:endParaRPr lang="en-US" dirty="0"/>
        </a:p>
      </dgm:t>
    </dgm:pt>
    <dgm:pt modelId="{8C329DEC-C3F2-4E06-A35D-9986631D3698}" type="parTrans" cxnId="{2BD9597F-2736-4310-8B86-ADAD44D04228}">
      <dgm:prSet/>
      <dgm:spPr/>
      <dgm:t>
        <a:bodyPr/>
        <a:lstStyle/>
        <a:p>
          <a:endParaRPr lang="en-GB"/>
        </a:p>
      </dgm:t>
    </dgm:pt>
    <dgm:pt modelId="{85D717A4-7D90-4CA4-8453-6E9B8A3BF4EE}" type="sibTrans" cxnId="{2BD9597F-2736-4310-8B86-ADAD44D04228}">
      <dgm:prSet/>
      <dgm:spPr/>
      <dgm:t>
        <a:bodyPr/>
        <a:lstStyle/>
        <a:p>
          <a:endParaRPr lang="en-GB"/>
        </a:p>
      </dgm:t>
    </dgm:pt>
    <dgm:pt modelId="{F6442783-2E94-4D57-A1E5-4B10A9B064D1}" type="pres">
      <dgm:prSet presAssocID="{B65DA41D-B11A-48A8-9588-19160E8E33FD}" presName="linear" presStyleCnt="0">
        <dgm:presLayoutVars>
          <dgm:animLvl val="lvl"/>
          <dgm:resizeHandles val="exact"/>
        </dgm:presLayoutVars>
      </dgm:prSet>
      <dgm:spPr/>
    </dgm:pt>
    <dgm:pt modelId="{69B039A2-7015-4A40-B33B-CD3AA0A99490}" type="pres">
      <dgm:prSet presAssocID="{FBE41303-1DE6-4C2C-8618-1BB764D4B2B4}" presName="parentText" presStyleLbl="node1" presStyleIdx="0" presStyleCnt="1">
        <dgm:presLayoutVars>
          <dgm:chMax val="0"/>
          <dgm:bulletEnabled val="1"/>
        </dgm:presLayoutVars>
      </dgm:prSet>
      <dgm:spPr/>
    </dgm:pt>
    <dgm:pt modelId="{62C866F8-2577-4B32-B8F9-2C42F5EE3894}" type="pres">
      <dgm:prSet presAssocID="{FBE41303-1DE6-4C2C-8618-1BB764D4B2B4}" presName="childText" presStyleLbl="revTx" presStyleIdx="0" presStyleCnt="1">
        <dgm:presLayoutVars>
          <dgm:bulletEnabled val="1"/>
        </dgm:presLayoutVars>
      </dgm:prSet>
      <dgm:spPr/>
    </dgm:pt>
  </dgm:ptLst>
  <dgm:cxnLst>
    <dgm:cxn modelId="{53687C42-D646-47F4-81D4-D8D67A36977E}" srcId="{FBE41303-1DE6-4C2C-8618-1BB764D4B2B4}" destId="{84A9D44C-6CF0-491E-B711-FB6535D7FDB2}" srcOrd="3" destOrd="0" parTransId="{78382DBD-E3E0-4FAE-B613-D917990F166A}" sibTransId="{FA86903E-B93F-4AAD-ABBC-1C4EB44C6B77}"/>
    <dgm:cxn modelId="{40CB3744-B60E-47F5-B022-50BA0AE82677}" type="presOf" srcId="{84A9D44C-6CF0-491E-B711-FB6535D7FDB2}" destId="{62C866F8-2577-4B32-B8F9-2C42F5EE3894}" srcOrd="0" destOrd="3" presId="urn:microsoft.com/office/officeart/2005/8/layout/vList2"/>
    <dgm:cxn modelId="{B0F9A16D-F0D7-46B0-89EA-ECD27115FBBA}" srcId="{FBE41303-1DE6-4C2C-8618-1BB764D4B2B4}" destId="{D093F9AB-8206-4C8F-9396-36402A0A71C4}" srcOrd="1" destOrd="0" parTransId="{5171D7F7-F1AF-4B19-BBAC-FF2465D6799A}" sibTransId="{7F717DF9-46DA-4774-9E4E-9E29BAE0FC82}"/>
    <dgm:cxn modelId="{70219774-0DDD-4BB7-AB47-B49122E42B59}" type="presOf" srcId="{B65DA41D-B11A-48A8-9588-19160E8E33FD}" destId="{F6442783-2E94-4D57-A1E5-4B10A9B064D1}" srcOrd="0" destOrd="0" presId="urn:microsoft.com/office/officeart/2005/8/layout/vList2"/>
    <dgm:cxn modelId="{7E05A376-62A5-472A-AA08-105E92613338}" srcId="{FBE41303-1DE6-4C2C-8618-1BB764D4B2B4}" destId="{D1057BD0-110C-4849-8BD9-843A1C8F554A}" srcOrd="2" destOrd="0" parTransId="{3B737041-36A3-49B8-9439-049ABCCBE7D4}" sibTransId="{FCE929E9-6ABB-4BEC-B0DE-EF07B356E9DF}"/>
    <dgm:cxn modelId="{2BD9597F-2736-4310-8B86-ADAD44D04228}" srcId="{FBE41303-1DE6-4C2C-8618-1BB764D4B2B4}" destId="{1D47576F-09DB-4E93-86C2-3B867FE3C1E1}" srcOrd="0" destOrd="0" parTransId="{8C329DEC-C3F2-4E06-A35D-9986631D3698}" sibTransId="{85D717A4-7D90-4CA4-8453-6E9B8A3BF4EE}"/>
    <dgm:cxn modelId="{C44AA0A2-636F-4C8C-A5C8-482DDBB0F67F}" type="presOf" srcId="{1D47576F-09DB-4E93-86C2-3B867FE3C1E1}" destId="{62C866F8-2577-4B32-B8F9-2C42F5EE3894}" srcOrd="0" destOrd="0" presId="urn:microsoft.com/office/officeart/2005/8/layout/vList2"/>
    <dgm:cxn modelId="{AF9CE6BA-DFF9-4394-907C-4042B40C4F87}" type="presOf" srcId="{D093F9AB-8206-4C8F-9396-36402A0A71C4}" destId="{62C866F8-2577-4B32-B8F9-2C42F5EE3894}" srcOrd="0" destOrd="1" presId="urn:microsoft.com/office/officeart/2005/8/layout/vList2"/>
    <dgm:cxn modelId="{B78795C2-C9C6-41DB-9B52-0E1B035FA671}" srcId="{B65DA41D-B11A-48A8-9588-19160E8E33FD}" destId="{FBE41303-1DE6-4C2C-8618-1BB764D4B2B4}" srcOrd="0" destOrd="0" parTransId="{FFC34355-7669-4BB5-A3A8-B7B5986EE83C}" sibTransId="{B26D3496-C6A1-4840-AE88-F20A2E7390A4}"/>
    <dgm:cxn modelId="{A50056DF-87FC-4279-BA34-A0E70342D17C}" type="presOf" srcId="{FBE41303-1DE6-4C2C-8618-1BB764D4B2B4}" destId="{69B039A2-7015-4A40-B33B-CD3AA0A99490}" srcOrd="0" destOrd="0" presId="urn:microsoft.com/office/officeart/2005/8/layout/vList2"/>
    <dgm:cxn modelId="{0E4231E3-B601-48D7-AA27-0E6480C4BE3E}" type="presOf" srcId="{D1057BD0-110C-4849-8BD9-843A1C8F554A}" destId="{62C866F8-2577-4B32-B8F9-2C42F5EE3894}" srcOrd="0" destOrd="2" presId="urn:microsoft.com/office/officeart/2005/8/layout/vList2"/>
    <dgm:cxn modelId="{121DE521-8D05-4688-B6C1-ABB80FC891AE}" type="presParOf" srcId="{F6442783-2E94-4D57-A1E5-4B10A9B064D1}" destId="{69B039A2-7015-4A40-B33B-CD3AA0A99490}" srcOrd="0" destOrd="0" presId="urn:microsoft.com/office/officeart/2005/8/layout/vList2"/>
    <dgm:cxn modelId="{1DDD4F9D-7AA8-4181-9700-3EAE060BB66B}" type="presParOf" srcId="{F6442783-2E94-4D57-A1E5-4B10A9B064D1}" destId="{62C866F8-2577-4B32-B8F9-2C42F5EE389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6E4F87-B22D-4067-8620-3CB2EF3EE1A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3CECA3C7-3F30-42A7-924F-664EC5E82048}">
      <dgm:prSet custT="1"/>
      <dgm:spPr/>
      <dgm:t>
        <a:bodyPr/>
        <a:lstStyle/>
        <a:p>
          <a:r>
            <a:rPr lang="en-GB" sz="1800" b="1" i="0" baseline="0" dirty="0"/>
            <a:t>Approved Mental Health Professionals (AMHPs) employed by the LA have a key statutory role in the effective delivery of mental health services. </a:t>
          </a:r>
          <a:endParaRPr lang="en-US" sz="1800" b="1" dirty="0"/>
        </a:p>
      </dgm:t>
    </dgm:pt>
    <dgm:pt modelId="{290CB086-76A8-4831-BBAA-EEB0D9D1CB4E}" type="parTrans" cxnId="{65CC48B6-EC14-4B3B-A4B8-94B2E86603A8}">
      <dgm:prSet/>
      <dgm:spPr/>
      <dgm:t>
        <a:bodyPr/>
        <a:lstStyle/>
        <a:p>
          <a:endParaRPr lang="en-US"/>
        </a:p>
      </dgm:t>
    </dgm:pt>
    <dgm:pt modelId="{44CA54B1-5967-48E3-A710-5BA8B3575EE7}" type="sibTrans" cxnId="{65CC48B6-EC14-4B3B-A4B8-94B2E86603A8}">
      <dgm:prSet/>
      <dgm:spPr/>
      <dgm:t>
        <a:bodyPr/>
        <a:lstStyle/>
        <a:p>
          <a:endParaRPr lang="en-US"/>
        </a:p>
      </dgm:t>
    </dgm:pt>
    <dgm:pt modelId="{4EDF474E-6132-4598-AA03-B284277CEF08}">
      <dgm:prSet custT="1"/>
      <dgm:spPr/>
      <dgm:t>
        <a:bodyPr/>
        <a:lstStyle/>
        <a:p>
          <a:r>
            <a:rPr lang="en-GB" sz="1700" b="0" i="0" baseline="0" dirty="0"/>
            <a:t>AMHPs lead the co-ordination of statutory mental health assessments under the MHA</a:t>
          </a:r>
          <a:r>
            <a:rPr lang="en-GB" sz="1800" b="0" i="0" baseline="0" dirty="0"/>
            <a:t>.</a:t>
          </a:r>
          <a:endParaRPr lang="en-US" sz="1800" dirty="0"/>
        </a:p>
      </dgm:t>
    </dgm:pt>
    <dgm:pt modelId="{833CE05F-A5DB-485C-8907-9926ABF1205D}" type="parTrans" cxnId="{4FF78FB6-7DA7-4634-BB74-F38186322262}">
      <dgm:prSet/>
      <dgm:spPr/>
      <dgm:t>
        <a:bodyPr/>
        <a:lstStyle/>
        <a:p>
          <a:endParaRPr lang="en-US"/>
        </a:p>
      </dgm:t>
    </dgm:pt>
    <dgm:pt modelId="{83789142-A364-4038-B67F-743EA9941204}" type="sibTrans" cxnId="{4FF78FB6-7DA7-4634-BB74-F38186322262}">
      <dgm:prSet/>
      <dgm:spPr/>
      <dgm:t>
        <a:bodyPr/>
        <a:lstStyle/>
        <a:p>
          <a:endParaRPr lang="en-US"/>
        </a:p>
      </dgm:t>
    </dgm:pt>
    <dgm:pt modelId="{8E7C415D-8CCE-4F45-AC06-D5549BAA1E15}">
      <dgm:prSet custT="1"/>
      <dgm:spPr/>
      <dgm:t>
        <a:bodyPr/>
        <a:lstStyle/>
        <a:p>
          <a:r>
            <a:rPr lang="en-GB" sz="1700" b="0" i="0" baseline="0" dirty="0"/>
            <a:t>They are responsible for organising the assessment, identification of the Nearest Relative and organising doctors and key agencies, such as police &amp; ambulance.</a:t>
          </a:r>
          <a:endParaRPr lang="en-US" sz="1700" dirty="0"/>
        </a:p>
      </dgm:t>
    </dgm:pt>
    <dgm:pt modelId="{EE3077B3-BB42-486A-8E06-9AFB2326458A}" type="parTrans" cxnId="{6A0E7290-00C2-4A88-983A-D4D18B3598BD}">
      <dgm:prSet/>
      <dgm:spPr/>
      <dgm:t>
        <a:bodyPr/>
        <a:lstStyle/>
        <a:p>
          <a:endParaRPr lang="en-US"/>
        </a:p>
      </dgm:t>
    </dgm:pt>
    <dgm:pt modelId="{F433C205-F82D-43BA-ABA4-10AAD9F5D462}" type="sibTrans" cxnId="{6A0E7290-00C2-4A88-983A-D4D18B3598BD}">
      <dgm:prSet/>
      <dgm:spPr/>
      <dgm:t>
        <a:bodyPr/>
        <a:lstStyle/>
        <a:p>
          <a:endParaRPr lang="en-US"/>
        </a:p>
      </dgm:t>
    </dgm:pt>
    <dgm:pt modelId="{57645B76-D884-4A19-8522-99E22E3CCB06}">
      <dgm:prSet custT="1"/>
      <dgm:spPr/>
      <dgm:t>
        <a:bodyPr/>
        <a:lstStyle/>
        <a:p>
          <a:r>
            <a:rPr lang="en-GB" sz="1700" b="0" i="0" baseline="0" dirty="0"/>
            <a:t>AMHPs are independently responsible for a decision to detain a person and arrange conveyance to hospital.</a:t>
          </a:r>
          <a:endParaRPr lang="en-US" sz="1700" dirty="0"/>
        </a:p>
      </dgm:t>
    </dgm:pt>
    <dgm:pt modelId="{2C7881B2-C0CF-438F-ACBC-6E8268344410}" type="parTrans" cxnId="{CF1156F6-0DEA-4E5E-8231-F2A8B949F2AA}">
      <dgm:prSet/>
      <dgm:spPr/>
      <dgm:t>
        <a:bodyPr/>
        <a:lstStyle/>
        <a:p>
          <a:endParaRPr lang="en-US"/>
        </a:p>
      </dgm:t>
    </dgm:pt>
    <dgm:pt modelId="{93D2B25D-4357-4343-B353-F8C556EAE353}" type="sibTrans" cxnId="{CF1156F6-0DEA-4E5E-8231-F2A8B949F2AA}">
      <dgm:prSet/>
      <dgm:spPr/>
      <dgm:t>
        <a:bodyPr/>
        <a:lstStyle/>
        <a:p>
          <a:endParaRPr lang="en-US"/>
        </a:p>
      </dgm:t>
    </dgm:pt>
    <dgm:pt modelId="{0C40E9C6-00C9-43E1-8AF4-4EF99BA97A82}">
      <dgm:prSet custT="1"/>
      <dgm:spPr/>
      <dgm:t>
        <a:bodyPr/>
        <a:lstStyle/>
        <a:p>
          <a:r>
            <a:rPr lang="en-GB" sz="1700" b="0" i="0" baseline="0" dirty="0"/>
            <a:t>AMHPs have a key responsibility to ensure people’s human rights are upheld and that the guiding principles of the MHA are followed.</a:t>
          </a:r>
          <a:endParaRPr lang="en-US" sz="1700" dirty="0"/>
        </a:p>
      </dgm:t>
    </dgm:pt>
    <dgm:pt modelId="{BB3A7FA7-A05E-401A-8455-769B168476D2}" type="parTrans" cxnId="{51CEF382-88EF-4269-80F3-475B63BD2CC1}">
      <dgm:prSet/>
      <dgm:spPr/>
      <dgm:t>
        <a:bodyPr/>
        <a:lstStyle/>
        <a:p>
          <a:endParaRPr lang="en-US"/>
        </a:p>
      </dgm:t>
    </dgm:pt>
    <dgm:pt modelId="{D8FF09C5-7045-4457-963A-8F4B3D93E680}" type="sibTrans" cxnId="{51CEF382-88EF-4269-80F3-475B63BD2CC1}">
      <dgm:prSet/>
      <dgm:spPr/>
      <dgm:t>
        <a:bodyPr/>
        <a:lstStyle/>
        <a:p>
          <a:endParaRPr lang="en-US"/>
        </a:p>
      </dgm:t>
    </dgm:pt>
    <dgm:pt modelId="{AA0B7DB2-9EBE-4307-9BD1-92E4A8335298}" type="pres">
      <dgm:prSet presAssocID="{8C6E4F87-B22D-4067-8620-3CB2EF3EE1A5}" presName="vert0" presStyleCnt="0">
        <dgm:presLayoutVars>
          <dgm:dir/>
          <dgm:animOne val="branch"/>
          <dgm:animLvl val="lvl"/>
        </dgm:presLayoutVars>
      </dgm:prSet>
      <dgm:spPr/>
    </dgm:pt>
    <dgm:pt modelId="{1FD73CAD-0963-4041-9DB5-E3F6CAD8F928}" type="pres">
      <dgm:prSet presAssocID="{3CECA3C7-3F30-42A7-924F-664EC5E82048}" presName="thickLine" presStyleLbl="alignNode1" presStyleIdx="0" presStyleCnt="1"/>
      <dgm:spPr>
        <a:ln>
          <a:solidFill>
            <a:schemeClr val="accent5">
              <a:lumMod val="75000"/>
            </a:schemeClr>
          </a:solidFill>
        </a:ln>
      </dgm:spPr>
    </dgm:pt>
    <dgm:pt modelId="{8A903777-9AAB-4941-BECC-EA466172295B}" type="pres">
      <dgm:prSet presAssocID="{3CECA3C7-3F30-42A7-924F-664EC5E82048}" presName="horz1" presStyleCnt="0"/>
      <dgm:spPr/>
    </dgm:pt>
    <dgm:pt modelId="{A26FA016-270B-418F-A3D0-4642A0C63807}" type="pres">
      <dgm:prSet presAssocID="{3CECA3C7-3F30-42A7-924F-664EC5E82048}" presName="tx1" presStyleLbl="revTx" presStyleIdx="0" presStyleCnt="5" custScaleX="146660"/>
      <dgm:spPr/>
    </dgm:pt>
    <dgm:pt modelId="{0EAD64E5-B65F-4E10-998B-BF42738CB872}" type="pres">
      <dgm:prSet presAssocID="{3CECA3C7-3F30-42A7-924F-664EC5E82048}" presName="vert1" presStyleCnt="0"/>
      <dgm:spPr/>
    </dgm:pt>
    <dgm:pt modelId="{FA353C66-DA43-42A2-9E8F-04CDBB16AF5F}" type="pres">
      <dgm:prSet presAssocID="{4EDF474E-6132-4598-AA03-B284277CEF08}" presName="vertSpace2a" presStyleCnt="0"/>
      <dgm:spPr/>
    </dgm:pt>
    <dgm:pt modelId="{A830E5DE-27EF-49AF-AC59-9009B575D306}" type="pres">
      <dgm:prSet presAssocID="{4EDF474E-6132-4598-AA03-B284277CEF08}" presName="horz2" presStyleCnt="0"/>
      <dgm:spPr/>
    </dgm:pt>
    <dgm:pt modelId="{CD2DC676-84C8-4963-9D11-935DAB306FFB}" type="pres">
      <dgm:prSet presAssocID="{4EDF474E-6132-4598-AA03-B284277CEF08}" presName="horzSpace2" presStyleCnt="0"/>
      <dgm:spPr/>
    </dgm:pt>
    <dgm:pt modelId="{27CC5655-EB15-415C-8E5F-9D786FF0D9BC}" type="pres">
      <dgm:prSet presAssocID="{4EDF474E-6132-4598-AA03-B284277CEF08}" presName="tx2" presStyleLbl="revTx" presStyleIdx="1" presStyleCnt="5" custScaleY="30147"/>
      <dgm:spPr/>
    </dgm:pt>
    <dgm:pt modelId="{0B8285DB-1485-487E-B711-DA94E82C5834}" type="pres">
      <dgm:prSet presAssocID="{4EDF474E-6132-4598-AA03-B284277CEF08}" presName="vert2" presStyleCnt="0"/>
      <dgm:spPr/>
    </dgm:pt>
    <dgm:pt modelId="{EAC94925-843D-4FD2-A453-3A7B8EF61CA0}" type="pres">
      <dgm:prSet presAssocID="{4EDF474E-6132-4598-AA03-B284277CEF08}" presName="thinLine2b" presStyleLbl="callout" presStyleIdx="0" presStyleCnt="4"/>
      <dgm:spPr>
        <a:ln>
          <a:solidFill>
            <a:schemeClr val="accent5">
              <a:lumMod val="75000"/>
            </a:schemeClr>
          </a:solidFill>
        </a:ln>
      </dgm:spPr>
    </dgm:pt>
    <dgm:pt modelId="{87628165-9F4E-4DEB-988C-84044601F079}" type="pres">
      <dgm:prSet presAssocID="{4EDF474E-6132-4598-AA03-B284277CEF08}" presName="vertSpace2b" presStyleCnt="0"/>
      <dgm:spPr/>
    </dgm:pt>
    <dgm:pt modelId="{A8177EC1-1EAD-4855-8DB2-80E2AD7BD6A2}" type="pres">
      <dgm:prSet presAssocID="{8E7C415D-8CCE-4F45-AC06-D5549BAA1E15}" presName="horz2" presStyleCnt="0"/>
      <dgm:spPr/>
    </dgm:pt>
    <dgm:pt modelId="{64FF73BA-FB2D-4B26-8F1C-DCB26CA4D905}" type="pres">
      <dgm:prSet presAssocID="{8E7C415D-8CCE-4F45-AC06-D5549BAA1E15}" presName="horzSpace2" presStyleCnt="0"/>
      <dgm:spPr/>
    </dgm:pt>
    <dgm:pt modelId="{83B1780E-FED1-4388-B171-590C2DDB45F7}" type="pres">
      <dgm:prSet presAssocID="{8E7C415D-8CCE-4F45-AC06-D5549BAA1E15}" presName="tx2" presStyleLbl="revTx" presStyleIdx="2" presStyleCnt="5" custScaleY="40328"/>
      <dgm:spPr/>
    </dgm:pt>
    <dgm:pt modelId="{84AFAA8E-94D8-4DB9-856D-10CADCB394FC}" type="pres">
      <dgm:prSet presAssocID="{8E7C415D-8CCE-4F45-AC06-D5549BAA1E15}" presName="vert2" presStyleCnt="0"/>
      <dgm:spPr/>
    </dgm:pt>
    <dgm:pt modelId="{03C7BF83-8087-44C9-8488-7DDEE0499793}" type="pres">
      <dgm:prSet presAssocID="{8E7C415D-8CCE-4F45-AC06-D5549BAA1E15}" presName="thinLine2b" presStyleLbl="callout" presStyleIdx="1" presStyleCnt="4"/>
      <dgm:spPr>
        <a:ln>
          <a:solidFill>
            <a:schemeClr val="accent5">
              <a:lumMod val="75000"/>
            </a:schemeClr>
          </a:solidFill>
        </a:ln>
      </dgm:spPr>
    </dgm:pt>
    <dgm:pt modelId="{F3E9C4C5-2144-4827-AE15-0AD97CB4B95D}" type="pres">
      <dgm:prSet presAssocID="{8E7C415D-8CCE-4F45-AC06-D5549BAA1E15}" presName="vertSpace2b" presStyleCnt="0"/>
      <dgm:spPr/>
    </dgm:pt>
    <dgm:pt modelId="{1D1E738D-BA59-4820-9C40-391754CAFA65}" type="pres">
      <dgm:prSet presAssocID="{57645B76-D884-4A19-8522-99E22E3CCB06}" presName="horz2" presStyleCnt="0"/>
      <dgm:spPr/>
    </dgm:pt>
    <dgm:pt modelId="{F22CEE28-54A7-4003-B816-280F5A212742}" type="pres">
      <dgm:prSet presAssocID="{57645B76-D884-4A19-8522-99E22E3CCB06}" presName="horzSpace2" presStyleCnt="0"/>
      <dgm:spPr/>
    </dgm:pt>
    <dgm:pt modelId="{83717C84-E48F-4B58-94F2-7EE3E64B7E6C}" type="pres">
      <dgm:prSet presAssocID="{57645B76-D884-4A19-8522-99E22E3CCB06}" presName="tx2" presStyleLbl="revTx" presStyleIdx="3" presStyleCnt="5" custScaleY="32001"/>
      <dgm:spPr/>
    </dgm:pt>
    <dgm:pt modelId="{20ADDBC0-37B7-4917-82DB-2C0F51612AC6}" type="pres">
      <dgm:prSet presAssocID="{57645B76-D884-4A19-8522-99E22E3CCB06}" presName="vert2" presStyleCnt="0"/>
      <dgm:spPr/>
    </dgm:pt>
    <dgm:pt modelId="{15AACB14-3658-4475-A489-348A44626341}" type="pres">
      <dgm:prSet presAssocID="{57645B76-D884-4A19-8522-99E22E3CCB06}" presName="thinLine2b" presStyleLbl="callout" presStyleIdx="2" presStyleCnt="4"/>
      <dgm:spPr>
        <a:ln>
          <a:solidFill>
            <a:schemeClr val="accent5">
              <a:lumMod val="75000"/>
            </a:schemeClr>
          </a:solidFill>
        </a:ln>
      </dgm:spPr>
    </dgm:pt>
    <dgm:pt modelId="{6D68AC53-504D-4E83-84D6-92602E055ACB}" type="pres">
      <dgm:prSet presAssocID="{57645B76-D884-4A19-8522-99E22E3CCB06}" presName="vertSpace2b" presStyleCnt="0"/>
      <dgm:spPr/>
    </dgm:pt>
    <dgm:pt modelId="{B0996888-A5CF-407A-A42C-E5784712D71F}" type="pres">
      <dgm:prSet presAssocID="{0C40E9C6-00C9-43E1-8AF4-4EF99BA97A82}" presName="horz2" presStyleCnt="0"/>
      <dgm:spPr/>
    </dgm:pt>
    <dgm:pt modelId="{EAD7A863-A2D9-425B-949D-2C14365C60C5}" type="pres">
      <dgm:prSet presAssocID="{0C40E9C6-00C9-43E1-8AF4-4EF99BA97A82}" presName="horzSpace2" presStyleCnt="0"/>
      <dgm:spPr/>
    </dgm:pt>
    <dgm:pt modelId="{3B2A2409-C07B-4683-B415-B54973B55015}" type="pres">
      <dgm:prSet presAssocID="{0C40E9C6-00C9-43E1-8AF4-4EF99BA97A82}" presName="tx2" presStyleLbl="revTx" presStyleIdx="4" presStyleCnt="5" custScaleY="41415"/>
      <dgm:spPr/>
    </dgm:pt>
    <dgm:pt modelId="{0DE118BF-AAA3-483F-BC8B-91A35B4C9694}" type="pres">
      <dgm:prSet presAssocID="{0C40E9C6-00C9-43E1-8AF4-4EF99BA97A82}" presName="vert2" presStyleCnt="0"/>
      <dgm:spPr/>
    </dgm:pt>
    <dgm:pt modelId="{08A17C6F-05CA-481E-BA82-4982ECA997FE}" type="pres">
      <dgm:prSet presAssocID="{0C40E9C6-00C9-43E1-8AF4-4EF99BA97A82}" presName="thinLine2b" presStyleLbl="callout" presStyleIdx="3" presStyleCnt="4"/>
      <dgm:spPr>
        <a:ln>
          <a:solidFill>
            <a:schemeClr val="accent5">
              <a:lumMod val="75000"/>
            </a:schemeClr>
          </a:solidFill>
        </a:ln>
      </dgm:spPr>
    </dgm:pt>
    <dgm:pt modelId="{185DE025-F268-4C31-8DD9-A0958CBF8224}" type="pres">
      <dgm:prSet presAssocID="{0C40E9C6-00C9-43E1-8AF4-4EF99BA97A82}" presName="vertSpace2b" presStyleCnt="0"/>
      <dgm:spPr/>
    </dgm:pt>
  </dgm:ptLst>
  <dgm:cxnLst>
    <dgm:cxn modelId="{7B932111-E9B3-44A6-BE61-A4F48AB0CEC5}" type="presOf" srcId="{8C6E4F87-B22D-4067-8620-3CB2EF3EE1A5}" destId="{AA0B7DB2-9EBE-4307-9BD1-92E4A8335298}" srcOrd="0" destOrd="0" presId="urn:microsoft.com/office/officeart/2008/layout/LinedList"/>
    <dgm:cxn modelId="{71E54660-B7C3-4525-90BF-5D949E6ADE90}" type="presOf" srcId="{57645B76-D884-4A19-8522-99E22E3CCB06}" destId="{83717C84-E48F-4B58-94F2-7EE3E64B7E6C}" srcOrd="0" destOrd="0" presId="urn:microsoft.com/office/officeart/2008/layout/LinedList"/>
    <dgm:cxn modelId="{AE504075-E96E-4113-BAAA-7C8DC4E2591F}" type="presOf" srcId="{3CECA3C7-3F30-42A7-924F-664EC5E82048}" destId="{A26FA016-270B-418F-A3D0-4642A0C63807}" srcOrd="0" destOrd="0" presId="urn:microsoft.com/office/officeart/2008/layout/LinedList"/>
    <dgm:cxn modelId="{51CEF382-88EF-4269-80F3-475B63BD2CC1}" srcId="{3CECA3C7-3F30-42A7-924F-664EC5E82048}" destId="{0C40E9C6-00C9-43E1-8AF4-4EF99BA97A82}" srcOrd="3" destOrd="0" parTransId="{BB3A7FA7-A05E-401A-8455-769B168476D2}" sibTransId="{D8FF09C5-7045-4457-963A-8F4B3D93E680}"/>
    <dgm:cxn modelId="{6A0E7290-00C2-4A88-983A-D4D18B3598BD}" srcId="{3CECA3C7-3F30-42A7-924F-664EC5E82048}" destId="{8E7C415D-8CCE-4F45-AC06-D5549BAA1E15}" srcOrd="1" destOrd="0" parTransId="{EE3077B3-BB42-486A-8E06-9AFB2326458A}" sibTransId="{F433C205-F82D-43BA-ABA4-10AAD9F5D462}"/>
    <dgm:cxn modelId="{65CC48B6-EC14-4B3B-A4B8-94B2E86603A8}" srcId="{8C6E4F87-B22D-4067-8620-3CB2EF3EE1A5}" destId="{3CECA3C7-3F30-42A7-924F-664EC5E82048}" srcOrd="0" destOrd="0" parTransId="{290CB086-76A8-4831-BBAA-EEB0D9D1CB4E}" sibTransId="{44CA54B1-5967-48E3-A710-5BA8B3575EE7}"/>
    <dgm:cxn modelId="{4FF78FB6-7DA7-4634-BB74-F38186322262}" srcId="{3CECA3C7-3F30-42A7-924F-664EC5E82048}" destId="{4EDF474E-6132-4598-AA03-B284277CEF08}" srcOrd="0" destOrd="0" parTransId="{833CE05F-A5DB-485C-8907-9926ABF1205D}" sibTransId="{83789142-A364-4038-B67F-743EA9941204}"/>
    <dgm:cxn modelId="{440320C3-1F8E-4E34-B976-9141EC322D5C}" type="presOf" srcId="{0C40E9C6-00C9-43E1-8AF4-4EF99BA97A82}" destId="{3B2A2409-C07B-4683-B415-B54973B55015}" srcOrd="0" destOrd="0" presId="urn:microsoft.com/office/officeart/2008/layout/LinedList"/>
    <dgm:cxn modelId="{8D4E45EF-64EB-4C5A-848F-9A029535BF75}" type="presOf" srcId="{4EDF474E-6132-4598-AA03-B284277CEF08}" destId="{27CC5655-EB15-415C-8E5F-9D786FF0D9BC}" srcOrd="0" destOrd="0" presId="urn:microsoft.com/office/officeart/2008/layout/LinedList"/>
    <dgm:cxn modelId="{4930D7F1-1797-4628-ABDC-B1175775ED26}" type="presOf" srcId="{8E7C415D-8CCE-4F45-AC06-D5549BAA1E15}" destId="{83B1780E-FED1-4388-B171-590C2DDB45F7}" srcOrd="0" destOrd="0" presId="urn:microsoft.com/office/officeart/2008/layout/LinedList"/>
    <dgm:cxn modelId="{CF1156F6-0DEA-4E5E-8231-F2A8B949F2AA}" srcId="{3CECA3C7-3F30-42A7-924F-664EC5E82048}" destId="{57645B76-D884-4A19-8522-99E22E3CCB06}" srcOrd="2" destOrd="0" parTransId="{2C7881B2-C0CF-438F-ACBC-6E8268344410}" sibTransId="{93D2B25D-4357-4343-B353-F8C556EAE353}"/>
    <dgm:cxn modelId="{73FE8D15-EC5A-4FDF-A28F-944AAE594B10}" type="presParOf" srcId="{AA0B7DB2-9EBE-4307-9BD1-92E4A8335298}" destId="{1FD73CAD-0963-4041-9DB5-E3F6CAD8F928}" srcOrd="0" destOrd="0" presId="urn:microsoft.com/office/officeart/2008/layout/LinedList"/>
    <dgm:cxn modelId="{E408091C-790C-4567-BBF9-3BE5E34ED9B0}" type="presParOf" srcId="{AA0B7DB2-9EBE-4307-9BD1-92E4A8335298}" destId="{8A903777-9AAB-4941-BECC-EA466172295B}" srcOrd="1" destOrd="0" presId="urn:microsoft.com/office/officeart/2008/layout/LinedList"/>
    <dgm:cxn modelId="{EFC24F19-A375-43A7-87EE-49FDCEEA155A}" type="presParOf" srcId="{8A903777-9AAB-4941-BECC-EA466172295B}" destId="{A26FA016-270B-418F-A3D0-4642A0C63807}" srcOrd="0" destOrd="0" presId="urn:microsoft.com/office/officeart/2008/layout/LinedList"/>
    <dgm:cxn modelId="{1FB00A65-28D2-4A35-A4C4-C97120F41A70}" type="presParOf" srcId="{8A903777-9AAB-4941-BECC-EA466172295B}" destId="{0EAD64E5-B65F-4E10-998B-BF42738CB872}" srcOrd="1" destOrd="0" presId="urn:microsoft.com/office/officeart/2008/layout/LinedList"/>
    <dgm:cxn modelId="{C165364B-CA99-4486-8B93-3FA160A18901}" type="presParOf" srcId="{0EAD64E5-B65F-4E10-998B-BF42738CB872}" destId="{FA353C66-DA43-42A2-9E8F-04CDBB16AF5F}" srcOrd="0" destOrd="0" presId="urn:microsoft.com/office/officeart/2008/layout/LinedList"/>
    <dgm:cxn modelId="{6B9A5CE6-E885-41F8-B5D2-E00116247504}" type="presParOf" srcId="{0EAD64E5-B65F-4E10-998B-BF42738CB872}" destId="{A830E5DE-27EF-49AF-AC59-9009B575D306}" srcOrd="1" destOrd="0" presId="urn:microsoft.com/office/officeart/2008/layout/LinedList"/>
    <dgm:cxn modelId="{610AB78E-D618-4689-AFE5-14B01D82B887}" type="presParOf" srcId="{A830E5DE-27EF-49AF-AC59-9009B575D306}" destId="{CD2DC676-84C8-4963-9D11-935DAB306FFB}" srcOrd="0" destOrd="0" presId="urn:microsoft.com/office/officeart/2008/layout/LinedList"/>
    <dgm:cxn modelId="{393F7691-DF45-48B9-B3B6-AB3DF0B759F5}" type="presParOf" srcId="{A830E5DE-27EF-49AF-AC59-9009B575D306}" destId="{27CC5655-EB15-415C-8E5F-9D786FF0D9BC}" srcOrd="1" destOrd="0" presId="urn:microsoft.com/office/officeart/2008/layout/LinedList"/>
    <dgm:cxn modelId="{BB45D19A-C949-43C8-BCA3-4CE09F3CC42F}" type="presParOf" srcId="{A830E5DE-27EF-49AF-AC59-9009B575D306}" destId="{0B8285DB-1485-487E-B711-DA94E82C5834}" srcOrd="2" destOrd="0" presId="urn:microsoft.com/office/officeart/2008/layout/LinedList"/>
    <dgm:cxn modelId="{0EE1A251-420B-4966-B56D-ECAD9F4D9587}" type="presParOf" srcId="{0EAD64E5-B65F-4E10-998B-BF42738CB872}" destId="{EAC94925-843D-4FD2-A453-3A7B8EF61CA0}" srcOrd="2" destOrd="0" presId="urn:microsoft.com/office/officeart/2008/layout/LinedList"/>
    <dgm:cxn modelId="{F75DDF96-68E2-4B48-9A71-A09DC354361A}" type="presParOf" srcId="{0EAD64E5-B65F-4E10-998B-BF42738CB872}" destId="{87628165-9F4E-4DEB-988C-84044601F079}" srcOrd="3" destOrd="0" presId="urn:microsoft.com/office/officeart/2008/layout/LinedList"/>
    <dgm:cxn modelId="{5D303F4D-C78E-42E6-B215-ADE3A5952351}" type="presParOf" srcId="{0EAD64E5-B65F-4E10-998B-BF42738CB872}" destId="{A8177EC1-1EAD-4855-8DB2-80E2AD7BD6A2}" srcOrd="4" destOrd="0" presId="urn:microsoft.com/office/officeart/2008/layout/LinedList"/>
    <dgm:cxn modelId="{78D4C2A5-55A9-49EA-A437-73FB1B425527}" type="presParOf" srcId="{A8177EC1-1EAD-4855-8DB2-80E2AD7BD6A2}" destId="{64FF73BA-FB2D-4B26-8F1C-DCB26CA4D905}" srcOrd="0" destOrd="0" presId="urn:microsoft.com/office/officeart/2008/layout/LinedList"/>
    <dgm:cxn modelId="{BBB291E7-83E2-4A77-BC4D-BF1DE2A17831}" type="presParOf" srcId="{A8177EC1-1EAD-4855-8DB2-80E2AD7BD6A2}" destId="{83B1780E-FED1-4388-B171-590C2DDB45F7}" srcOrd="1" destOrd="0" presId="urn:microsoft.com/office/officeart/2008/layout/LinedList"/>
    <dgm:cxn modelId="{5DFF9522-C5B3-47C3-8E6A-85DB9D7CCD54}" type="presParOf" srcId="{A8177EC1-1EAD-4855-8DB2-80E2AD7BD6A2}" destId="{84AFAA8E-94D8-4DB9-856D-10CADCB394FC}" srcOrd="2" destOrd="0" presId="urn:microsoft.com/office/officeart/2008/layout/LinedList"/>
    <dgm:cxn modelId="{F582C919-95E0-483A-B1D9-F0B075CB5B82}" type="presParOf" srcId="{0EAD64E5-B65F-4E10-998B-BF42738CB872}" destId="{03C7BF83-8087-44C9-8488-7DDEE0499793}" srcOrd="5" destOrd="0" presId="urn:microsoft.com/office/officeart/2008/layout/LinedList"/>
    <dgm:cxn modelId="{49763B7D-B511-4F4C-846D-18ADBC4994CB}" type="presParOf" srcId="{0EAD64E5-B65F-4E10-998B-BF42738CB872}" destId="{F3E9C4C5-2144-4827-AE15-0AD97CB4B95D}" srcOrd="6" destOrd="0" presId="urn:microsoft.com/office/officeart/2008/layout/LinedList"/>
    <dgm:cxn modelId="{2A61D3D1-3EB1-457B-BCCA-6B1F3AF762D7}" type="presParOf" srcId="{0EAD64E5-B65F-4E10-998B-BF42738CB872}" destId="{1D1E738D-BA59-4820-9C40-391754CAFA65}" srcOrd="7" destOrd="0" presId="urn:microsoft.com/office/officeart/2008/layout/LinedList"/>
    <dgm:cxn modelId="{A168E69F-6182-4D20-9272-B105F92D02ED}" type="presParOf" srcId="{1D1E738D-BA59-4820-9C40-391754CAFA65}" destId="{F22CEE28-54A7-4003-B816-280F5A212742}" srcOrd="0" destOrd="0" presId="urn:microsoft.com/office/officeart/2008/layout/LinedList"/>
    <dgm:cxn modelId="{CD7D8566-7EE3-4666-A081-A83389EC5E1F}" type="presParOf" srcId="{1D1E738D-BA59-4820-9C40-391754CAFA65}" destId="{83717C84-E48F-4B58-94F2-7EE3E64B7E6C}" srcOrd="1" destOrd="0" presId="urn:microsoft.com/office/officeart/2008/layout/LinedList"/>
    <dgm:cxn modelId="{B6397115-082D-4619-B632-D1D11EF93FCB}" type="presParOf" srcId="{1D1E738D-BA59-4820-9C40-391754CAFA65}" destId="{20ADDBC0-37B7-4917-82DB-2C0F51612AC6}" srcOrd="2" destOrd="0" presId="urn:microsoft.com/office/officeart/2008/layout/LinedList"/>
    <dgm:cxn modelId="{79A3ECE5-92D0-4569-BEB9-7535C1A332CA}" type="presParOf" srcId="{0EAD64E5-B65F-4E10-998B-BF42738CB872}" destId="{15AACB14-3658-4475-A489-348A44626341}" srcOrd="8" destOrd="0" presId="urn:microsoft.com/office/officeart/2008/layout/LinedList"/>
    <dgm:cxn modelId="{A9111159-4B3D-46D4-B987-D3A201AED528}" type="presParOf" srcId="{0EAD64E5-B65F-4E10-998B-BF42738CB872}" destId="{6D68AC53-504D-4E83-84D6-92602E055ACB}" srcOrd="9" destOrd="0" presId="urn:microsoft.com/office/officeart/2008/layout/LinedList"/>
    <dgm:cxn modelId="{483B6220-AC0F-4272-BEA5-D18A55C9E109}" type="presParOf" srcId="{0EAD64E5-B65F-4E10-998B-BF42738CB872}" destId="{B0996888-A5CF-407A-A42C-E5784712D71F}" srcOrd="10" destOrd="0" presId="urn:microsoft.com/office/officeart/2008/layout/LinedList"/>
    <dgm:cxn modelId="{7069493D-03A2-4215-8EC4-DF42A16A5465}" type="presParOf" srcId="{B0996888-A5CF-407A-A42C-E5784712D71F}" destId="{EAD7A863-A2D9-425B-949D-2C14365C60C5}" srcOrd="0" destOrd="0" presId="urn:microsoft.com/office/officeart/2008/layout/LinedList"/>
    <dgm:cxn modelId="{7EED0C53-2A97-4682-93C1-625E83C7D3CC}" type="presParOf" srcId="{B0996888-A5CF-407A-A42C-E5784712D71F}" destId="{3B2A2409-C07B-4683-B415-B54973B55015}" srcOrd="1" destOrd="0" presId="urn:microsoft.com/office/officeart/2008/layout/LinedList"/>
    <dgm:cxn modelId="{E607CACC-0B1F-4A72-845F-9DD16773799E}" type="presParOf" srcId="{B0996888-A5CF-407A-A42C-E5784712D71F}" destId="{0DE118BF-AAA3-483F-BC8B-91A35B4C9694}" srcOrd="2" destOrd="0" presId="urn:microsoft.com/office/officeart/2008/layout/LinedList"/>
    <dgm:cxn modelId="{1CFFFE2C-2566-4616-ABE7-EE132B367569}" type="presParOf" srcId="{0EAD64E5-B65F-4E10-998B-BF42738CB872}" destId="{08A17C6F-05CA-481E-BA82-4982ECA997FE}" srcOrd="11" destOrd="0" presId="urn:microsoft.com/office/officeart/2008/layout/LinedList"/>
    <dgm:cxn modelId="{91E2C158-0B9D-4D1B-99B5-24E1DE3DBF3A}" type="presParOf" srcId="{0EAD64E5-B65F-4E10-998B-BF42738CB872}" destId="{185DE025-F268-4C31-8DD9-A0958CBF8224}"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127EE-AE34-4C6B-9684-87E2D7D3BDBA}">
      <dsp:nvSpPr>
        <dsp:cNvPr id="0" name=""/>
        <dsp:cNvSpPr/>
      </dsp:nvSpPr>
      <dsp:spPr>
        <a:xfrm>
          <a:off x="1105101" y="1959"/>
          <a:ext cx="1849838" cy="2881515"/>
        </a:xfrm>
        <a:prstGeom prst="roundRect">
          <a:avLst>
            <a:gd name="adj" fmla="val 10000"/>
          </a:avLst>
        </a:prstGeom>
        <a:gradFill rotWithShape="0">
          <a:gsLst>
            <a:gs pos="0">
              <a:schemeClr val="accent5">
                <a:shade val="60000"/>
                <a:hueOff val="0"/>
                <a:satOff val="0"/>
                <a:lumOff val="0"/>
                <a:alphaOff val="0"/>
                <a:tint val="100000"/>
                <a:shade val="100000"/>
                <a:satMod val="129999"/>
              </a:schemeClr>
            </a:gs>
            <a:gs pos="100000">
              <a:schemeClr val="accent5">
                <a:shade val="6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26406FF-E153-4555-B266-F4A8A00EF464}">
      <dsp:nvSpPr>
        <dsp:cNvPr id="0" name=""/>
        <dsp:cNvSpPr/>
      </dsp:nvSpPr>
      <dsp:spPr>
        <a:xfrm>
          <a:off x="1310639" y="197220"/>
          <a:ext cx="1849838" cy="2881515"/>
        </a:xfrm>
        <a:prstGeom prst="roundRect">
          <a:avLst>
            <a:gd name="adj" fmla="val 10000"/>
          </a:avLst>
        </a:prstGeom>
        <a:solidFill>
          <a:schemeClr val="lt1">
            <a:alpha val="90000"/>
            <a:hueOff val="0"/>
            <a:satOff val="0"/>
            <a:lumOff val="0"/>
            <a:alphaOff val="0"/>
          </a:schemeClr>
        </a:solidFill>
        <a:ln w="9525" cap="flat" cmpd="sng" algn="ctr">
          <a:solidFill>
            <a:schemeClr val="accent5">
              <a:shade val="8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The most recent data from Skills for Care* estimates that there are </a:t>
          </a:r>
          <a:r>
            <a:rPr lang="en-GB" sz="1600" b="1" kern="1200" dirty="0"/>
            <a:t>270,000</a:t>
          </a:r>
          <a:r>
            <a:rPr lang="en-GB" sz="1600" kern="1200" dirty="0"/>
            <a:t> filled posts in the adult social care sector in the South East</a:t>
          </a:r>
          <a:r>
            <a:rPr lang="en-GB" sz="2000" kern="1200" dirty="0"/>
            <a:t>.   </a:t>
          </a:r>
          <a:endParaRPr lang="en-US" sz="2000" kern="1200" dirty="0"/>
        </a:p>
      </dsp:txBody>
      <dsp:txXfrm>
        <a:off x="1364819" y="251400"/>
        <a:ext cx="1741478" cy="2773155"/>
      </dsp:txXfrm>
    </dsp:sp>
    <dsp:sp modelId="{AE0F0B08-4DB9-44A6-987B-BCEA7DB3A550}">
      <dsp:nvSpPr>
        <dsp:cNvPr id="0" name=""/>
        <dsp:cNvSpPr/>
      </dsp:nvSpPr>
      <dsp:spPr>
        <a:xfrm>
          <a:off x="3366014" y="1959"/>
          <a:ext cx="1849838" cy="2881515"/>
        </a:xfrm>
        <a:prstGeom prst="roundRect">
          <a:avLst>
            <a:gd name="adj" fmla="val 10000"/>
          </a:avLst>
        </a:prstGeom>
        <a:gradFill rotWithShape="0">
          <a:gsLst>
            <a:gs pos="0">
              <a:schemeClr val="accent5">
                <a:shade val="60000"/>
                <a:hueOff val="0"/>
                <a:satOff val="0"/>
                <a:lumOff val="0"/>
                <a:alphaOff val="0"/>
                <a:tint val="100000"/>
                <a:shade val="100000"/>
                <a:satMod val="129999"/>
              </a:schemeClr>
            </a:gs>
            <a:gs pos="100000">
              <a:schemeClr val="accent5">
                <a:shade val="6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74F90FD-747F-4C34-8B4C-D44DB3FA2F8E}">
      <dsp:nvSpPr>
        <dsp:cNvPr id="0" name=""/>
        <dsp:cNvSpPr/>
      </dsp:nvSpPr>
      <dsp:spPr>
        <a:xfrm>
          <a:off x="3571552" y="197220"/>
          <a:ext cx="1849838" cy="2881515"/>
        </a:xfrm>
        <a:prstGeom prst="roundRect">
          <a:avLst>
            <a:gd name="adj" fmla="val 10000"/>
          </a:avLst>
        </a:prstGeom>
        <a:solidFill>
          <a:schemeClr val="lt1">
            <a:alpha val="90000"/>
            <a:hueOff val="0"/>
            <a:satOff val="0"/>
            <a:lumOff val="0"/>
            <a:alphaOff val="0"/>
          </a:schemeClr>
        </a:solidFill>
        <a:ln w="9525" cap="flat" cmpd="sng" algn="ctr">
          <a:solidFill>
            <a:schemeClr val="accent5">
              <a:shade val="8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Social care contributes over </a:t>
          </a:r>
          <a:r>
            <a:rPr lang="en-GB" sz="1600" b="1" kern="1200" dirty="0"/>
            <a:t>£50bn </a:t>
          </a:r>
          <a:r>
            <a:rPr lang="en-GB" sz="1600" kern="1200" dirty="0"/>
            <a:t>to the UK economy. </a:t>
          </a:r>
          <a:endParaRPr lang="en-US" sz="1600" kern="1200" dirty="0"/>
        </a:p>
      </dsp:txBody>
      <dsp:txXfrm>
        <a:off x="3625732" y="251400"/>
        <a:ext cx="1741478" cy="2773155"/>
      </dsp:txXfrm>
    </dsp:sp>
    <dsp:sp modelId="{ACE1EB06-E2F9-4A64-BDCC-DC46671FDB5D}">
      <dsp:nvSpPr>
        <dsp:cNvPr id="0" name=""/>
        <dsp:cNvSpPr/>
      </dsp:nvSpPr>
      <dsp:spPr>
        <a:xfrm>
          <a:off x="5626927" y="1959"/>
          <a:ext cx="1849838" cy="2881515"/>
        </a:xfrm>
        <a:prstGeom prst="roundRect">
          <a:avLst>
            <a:gd name="adj" fmla="val 10000"/>
          </a:avLst>
        </a:prstGeom>
        <a:gradFill rotWithShape="0">
          <a:gsLst>
            <a:gs pos="0">
              <a:schemeClr val="accent5">
                <a:shade val="60000"/>
                <a:hueOff val="0"/>
                <a:satOff val="0"/>
                <a:lumOff val="0"/>
                <a:alphaOff val="0"/>
                <a:tint val="100000"/>
                <a:shade val="100000"/>
                <a:satMod val="129999"/>
              </a:schemeClr>
            </a:gs>
            <a:gs pos="100000">
              <a:schemeClr val="accent5">
                <a:shade val="6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938FB5D-784B-4A95-B223-2D0BFCACD94B}">
      <dsp:nvSpPr>
        <dsp:cNvPr id="0" name=""/>
        <dsp:cNvSpPr/>
      </dsp:nvSpPr>
      <dsp:spPr>
        <a:xfrm>
          <a:off x="5832465" y="197220"/>
          <a:ext cx="1849838" cy="2881515"/>
        </a:xfrm>
        <a:prstGeom prst="roundRect">
          <a:avLst>
            <a:gd name="adj" fmla="val 10000"/>
          </a:avLst>
        </a:prstGeom>
        <a:solidFill>
          <a:schemeClr val="lt1">
            <a:alpha val="90000"/>
            <a:hueOff val="0"/>
            <a:satOff val="0"/>
            <a:lumOff val="0"/>
            <a:alphaOff val="0"/>
          </a:schemeClr>
        </a:solidFill>
        <a:ln w="9525" cap="flat" cmpd="sng" algn="ctr">
          <a:solidFill>
            <a:schemeClr val="accent5">
              <a:shade val="8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hlinkClick xmlns:r="http://schemas.openxmlformats.org/officeDocument/2006/relationships" r:id="rId1"/>
            </a:rPr>
            <a:t>FSCC </a:t>
          </a:r>
          <a:r>
            <a:rPr lang="en-GB" sz="1600" kern="1200" dirty="0" err="1">
              <a:hlinkClick xmlns:r="http://schemas.openxmlformats.org/officeDocument/2006/relationships" r:id="rId1"/>
            </a:rPr>
            <a:t>Carenomics</a:t>
          </a:r>
          <a:endParaRPr lang="en-GB" sz="1600" kern="1200" dirty="0"/>
        </a:p>
        <a:p>
          <a:pPr marL="0" lvl="0" indent="0" algn="ctr" defTabSz="711200">
            <a:lnSpc>
              <a:spcPct val="90000"/>
            </a:lnSpc>
            <a:spcBef>
              <a:spcPct val="0"/>
            </a:spcBef>
            <a:spcAft>
              <a:spcPct val="35000"/>
            </a:spcAft>
            <a:buNone/>
          </a:pPr>
          <a:r>
            <a:rPr lang="en-GB" sz="1600" kern="1200" dirty="0"/>
            <a:t>For every </a:t>
          </a:r>
          <a:r>
            <a:rPr lang="en-GB" sz="1600" b="1" kern="1200" dirty="0"/>
            <a:t>£1</a:t>
          </a:r>
          <a:r>
            <a:rPr lang="en-GB" sz="1600" kern="1200" dirty="0"/>
            <a:t> invested, it generates </a:t>
          </a:r>
          <a:r>
            <a:rPr lang="en-GB" sz="1600" b="1" kern="1200" dirty="0"/>
            <a:t>£1.75 </a:t>
          </a:r>
          <a:r>
            <a:rPr lang="en-GB" sz="1600" kern="1200" dirty="0"/>
            <a:t> </a:t>
          </a:r>
        </a:p>
        <a:p>
          <a:pPr marL="0" lvl="0" indent="0" algn="ctr" defTabSz="711200">
            <a:lnSpc>
              <a:spcPct val="90000"/>
            </a:lnSpc>
            <a:spcBef>
              <a:spcPct val="0"/>
            </a:spcBef>
            <a:spcAft>
              <a:spcPct val="35000"/>
            </a:spcAft>
            <a:buNone/>
          </a:pPr>
          <a:r>
            <a:rPr lang="en-GB" sz="1600" kern="1200"/>
            <a:t>‘</a:t>
          </a:r>
          <a:r>
            <a:rPr lang="en-GB" sz="1600" kern="1200" dirty="0"/>
            <a:t>Future Social Care Coalition’. </a:t>
          </a:r>
        </a:p>
        <a:p>
          <a:pPr marL="0" lvl="0" indent="0" algn="ctr" defTabSz="711200">
            <a:lnSpc>
              <a:spcPct val="90000"/>
            </a:lnSpc>
            <a:spcBef>
              <a:spcPct val="0"/>
            </a:spcBef>
            <a:spcAft>
              <a:spcPct val="35000"/>
            </a:spcAft>
            <a:buNone/>
          </a:pPr>
          <a:endParaRPr lang="en-US" sz="1600" kern="1200" dirty="0"/>
        </a:p>
      </dsp:txBody>
      <dsp:txXfrm>
        <a:off x="5886645" y="251400"/>
        <a:ext cx="1741478" cy="2773155"/>
      </dsp:txXfrm>
    </dsp:sp>
    <dsp:sp modelId="{02E0A535-DE6A-4026-BCAF-28A30D0C574E}">
      <dsp:nvSpPr>
        <dsp:cNvPr id="0" name=""/>
        <dsp:cNvSpPr/>
      </dsp:nvSpPr>
      <dsp:spPr>
        <a:xfrm>
          <a:off x="7887840" y="1959"/>
          <a:ext cx="1849838" cy="2881515"/>
        </a:xfrm>
        <a:prstGeom prst="roundRect">
          <a:avLst>
            <a:gd name="adj" fmla="val 10000"/>
          </a:avLst>
        </a:prstGeom>
        <a:gradFill rotWithShape="0">
          <a:gsLst>
            <a:gs pos="0">
              <a:schemeClr val="accent5">
                <a:shade val="60000"/>
                <a:hueOff val="0"/>
                <a:satOff val="0"/>
                <a:lumOff val="0"/>
                <a:alphaOff val="0"/>
                <a:tint val="100000"/>
                <a:shade val="100000"/>
                <a:satMod val="129999"/>
              </a:schemeClr>
            </a:gs>
            <a:gs pos="100000">
              <a:schemeClr val="accent5">
                <a:shade val="60000"/>
                <a:hueOff val="0"/>
                <a:satOff val="0"/>
                <a:lumOff val="0"/>
                <a:alphaOff val="0"/>
                <a:tint val="50000"/>
                <a:shade val="100000"/>
                <a:satMod val="350000"/>
              </a:schemeClr>
            </a:gs>
          </a:gsLst>
          <a:lin ang="162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5B25AD9-8A99-410B-AEE4-A51290EEA6C0}">
      <dsp:nvSpPr>
        <dsp:cNvPr id="0" name=""/>
        <dsp:cNvSpPr/>
      </dsp:nvSpPr>
      <dsp:spPr>
        <a:xfrm>
          <a:off x="8093378" y="197220"/>
          <a:ext cx="1849838" cy="2881515"/>
        </a:xfrm>
        <a:prstGeom prst="roundRect">
          <a:avLst>
            <a:gd name="adj" fmla="val 10000"/>
          </a:avLst>
        </a:prstGeom>
        <a:solidFill>
          <a:schemeClr val="lt1">
            <a:alpha val="90000"/>
            <a:hueOff val="0"/>
            <a:satOff val="0"/>
            <a:lumOff val="0"/>
            <a:alphaOff val="0"/>
          </a:schemeClr>
        </a:solidFill>
        <a:ln w="9525" cap="flat" cmpd="sng" algn="ctr">
          <a:solidFill>
            <a:schemeClr val="accent5">
              <a:shade val="8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The economic contribution of social care in the South East is considerable: with Gross Value Added (GVA) estimated at </a:t>
          </a:r>
          <a:r>
            <a:rPr lang="en-GB" sz="1600" b="1" kern="1200" dirty="0"/>
            <a:t>£8,310 million </a:t>
          </a:r>
          <a:r>
            <a:rPr lang="en-GB" sz="1600" kern="1200" dirty="0"/>
            <a:t>– the largest figure for any English region.  </a:t>
          </a:r>
          <a:endParaRPr lang="en-US" sz="1600" kern="1200" dirty="0"/>
        </a:p>
      </dsp:txBody>
      <dsp:txXfrm>
        <a:off x="8147558" y="251400"/>
        <a:ext cx="1741478" cy="27731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FB705F-D6B8-452B-96A3-73393B976636}">
      <dsp:nvSpPr>
        <dsp:cNvPr id="0" name=""/>
        <dsp:cNvSpPr/>
      </dsp:nvSpPr>
      <dsp:spPr>
        <a:xfrm>
          <a:off x="5528541" y="1076433"/>
          <a:ext cx="4720021" cy="907260"/>
        </a:xfrm>
        <a:custGeom>
          <a:avLst/>
          <a:gdLst/>
          <a:ahLst/>
          <a:cxnLst/>
          <a:rect l="0" t="0" r="0" b="0"/>
          <a:pathLst>
            <a:path>
              <a:moveTo>
                <a:pt x="0" y="0"/>
              </a:moveTo>
              <a:lnTo>
                <a:pt x="0" y="749920"/>
              </a:lnTo>
              <a:lnTo>
                <a:pt x="4720021" y="749920"/>
              </a:lnTo>
              <a:lnTo>
                <a:pt x="4720021" y="907260"/>
              </a:lnTo>
            </a:path>
          </a:pathLst>
        </a:custGeom>
        <a:noFill/>
        <a:ln w="254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FA4FD8-4AD0-4779-8F8E-F53F63041F90}">
      <dsp:nvSpPr>
        <dsp:cNvPr id="0" name=""/>
        <dsp:cNvSpPr/>
      </dsp:nvSpPr>
      <dsp:spPr>
        <a:xfrm>
          <a:off x="5528541" y="1076433"/>
          <a:ext cx="2372659" cy="907260"/>
        </a:xfrm>
        <a:custGeom>
          <a:avLst/>
          <a:gdLst/>
          <a:ahLst/>
          <a:cxnLst/>
          <a:rect l="0" t="0" r="0" b="0"/>
          <a:pathLst>
            <a:path>
              <a:moveTo>
                <a:pt x="0" y="0"/>
              </a:moveTo>
              <a:lnTo>
                <a:pt x="0" y="749920"/>
              </a:lnTo>
              <a:lnTo>
                <a:pt x="2372659" y="749920"/>
              </a:lnTo>
              <a:lnTo>
                <a:pt x="2372659" y="907260"/>
              </a:lnTo>
            </a:path>
          </a:pathLst>
        </a:custGeom>
        <a:noFill/>
        <a:ln w="254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5C9C63-45DD-4460-9FD6-CCBC31876194}">
      <dsp:nvSpPr>
        <dsp:cNvPr id="0" name=""/>
        <dsp:cNvSpPr/>
      </dsp:nvSpPr>
      <dsp:spPr>
        <a:xfrm>
          <a:off x="5482821" y="1076433"/>
          <a:ext cx="91440" cy="907260"/>
        </a:xfrm>
        <a:custGeom>
          <a:avLst/>
          <a:gdLst/>
          <a:ahLst/>
          <a:cxnLst/>
          <a:rect l="0" t="0" r="0" b="0"/>
          <a:pathLst>
            <a:path>
              <a:moveTo>
                <a:pt x="45720" y="0"/>
              </a:moveTo>
              <a:lnTo>
                <a:pt x="45720" y="749920"/>
              </a:lnTo>
              <a:lnTo>
                <a:pt x="96851" y="749920"/>
              </a:lnTo>
              <a:lnTo>
                <a:pt x="96851" y="907260"/>
              </a:lnTo>
            </a:path>
          </a:pathLst>
        </a:custGeom>
        <a:noFill/>
        <a:ln w="254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8FAD42-8CE3-45C0-AB5F-19C71110126C}">
      <dsp:nvSpPr>
        <dsp:cNvPr id="0" name=""/>
        <dsp:cNvSpPr/>
      </dsp:nvSpPr>
      <dsp:spPr>
        <a:xfrm>
          <a:off x="3273582" y="1076433"/>
          <a:ext cx="2254958" cy="907260"/>
        </a:xfrm>
        <a:custGeom>
          <a:avLst/>
          <a:gdLst/>
          <a:ahLst/>
          <a:cxnLst/>
          <a:rect l="0" t="0" r="0" b="0"/>
          <a:pathLst>
            <a:path>
              <a:moveTo>
                <a:pt x="2254958" y="0"/>
              </a:moveTo>
              <a:lnTo>
                <a:pt x="2254958" y="749920"/>
              </a:lnTo>
              <a:lnTo>
                <a:pt x="0" y="749920"/>
              </a:lnTo>
              <a:lnTo>
                <a:pt x="0" y="907260"/>
              </a:lnTo>
            </a:path>
          </a:pathLst>
        </a:custGeom>
        <a:noFill/>
        <a:ln w="254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551C45-4852-48DB-A160-2877ADEEB51D}">
      <dsp:nvSpPr>
        <dsp:cNvPr id="0" name=""/>
        <dsp:cNvSpPr/>
      </dsp:nvSpPr>
      <dsp:spPr>
        <a:xfrm>
          <a:off x="969437" y="1076433"/>
          <a:ext cx="4559103" cy="907260"/>
        </a:xfrm>
        <a:custGeom>
          <a:avLst/>
          <a:gdLst/>
          <a:ahLst/>
          <a:cxnLst/>
          <a:rect l="0" t="0" r="0" b="0"/>
          <a:pathLst>
            <a:path>
              <a:moveTo>
                <a:pt x="4559103" y="0"/>
              </a:moveTo>
              <a:lnTo>
                <a:pt x="4559103" y="749920"/>
              </a:lnTo>
              <a:lnTo>
                <a:pt x="0" y="749920"/>
              </a:lnTo>
              <a:lnTo>
                <a:pt x="0" y="907260"/>
              </a:lnTo>
            </a:path>
          </a:pathLst>
        </a:custGeom>
        <a:noFill/>
        <a:ln w="254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0B5AA4-B55D-4E6C-AB96-98C638460449}">
      <dsp:nvSpPr>
        <dsp:cNvPr id="0" name=""/>
        <dsp:cNvSpPr/>
      </dsp:nvSpPr>
      <dsp:spPr>
        <a:xfrm>
          <a:off x="2882541" y="81021"/>
          <a:ext cx="5292000" cy="995411"/>
        </a:xfrm>
        <a:prstGeom prst="roundRect">
          <a:avLst>
            <a:gd name="adj" fmla="val 10000"/>
          </a:avLst>
        </a:prstGeom>
        <a:gradFill rotWithShape="0">
          <a:gsLst>
            <a:gs pos="0">
              <a:schemeClr val="accent6">
                <a:shade val="60000"/>
                <a:hueOff val="0"/>
                <a:satOff val="0"/>
                <a:lumOff val="0"/>
                <a:alphaOff val="0"/>
                <a:tint val="50000"/>
                <a:satMod val="300000"/>
              </a:schemeClr>
            </a:gs>
            <a:gs pos="35000">
              <a:schemeClr val="accent6">
                <a:shade val="60000"/>
                <a:hueOff val="0"/>
                <a:satOff val="0"/>
                <a:lumOff val="0"/>
                <a:alphaOff val="0"/>
                <a:tint val="37000"/>
                <a:satMod val="300000"/>
              </a:schemeClr>
            </a:gs>
            <a:gs pos="100000">
              <a:schemeClr val="accent6">
                <a:shade val="6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729F3B-8F78-433D-8825-210F4C20CECB}">
      <dsp:nvSpPr>
        <dsp:cNvPr id="0" name=""/>
        <dsp:cNvSpPr/>
      </dsp:nvSpPr>
      <dsp:spPr>
        <a:xfrm>
          <a:off x="3071254" y="260299"/>
          <a:ext cx="5292000" cy="995411"/>
        </a:xfrm>
        <a:prstGeom prst="roundRect">
          <a:avLst>
            <a:gd name="adj" fmla="val 10000"/>
          </a:avLst>
        </a:prstGeom>
        <a:solidFill>
          <a:schemeClr val="lt1">
            <a:alpha val="90000"/>
            <a:hueOff val="0"/>
            <a:satOff val="0"/>
            <a:lumOff val="0"/>
            <a:alphaOff val="0"/>
          </a:schemeClr>
        </a:solidFill>
        <a:ln w="9525" cap="flat" cmpd="sng" algn="ctr">
          <a:solidFill>
            <a:schemeClr val="accent6">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t>Adult Social Care is responsible for </a:t>
          </a:r>
          <a:r>
            <a:rPr lang="en-GB" sz="1000" b="1" kern="1200" dirty="0"/>
            <a:t>…………….</a:t>
          </a:r>
          <a:endParaRPr lang="en-US" sz="1000" kern="1200" dirty="0"/>
        </a:p>
      </dsp:txBody>
      <dsp:txXfrm>
        <a:off x="3100409" y="289454"/>
        <a:ext cx="5233690" cy="937101"/>
      </dsp:txXfrm>
    </dsp:sp>
    <dsp:sp modelId="{28367760-705C-4609-9936-FBAA5D167091}">
      <dsp:nvSpPr>
        <dsp:cNvPr id="0" name=""/>
        <dsp:cNvSpPr/>
      </dsp:nvSpPr>
      <dsp:spPr>
        <a:xfrm>
          <a:off x="4273" y="1983694"/>
          <a:ext cx="1930326" cy="1692003"/>
        </a:xfrm>
        <a:prstGeom prst="roundRect">
          <a:avLst>
            <a:gd name="adj" fmla="val 10000"/>
          </a:avLst>
        </a:prstGeom>
        <a:gradFill rotWithShape="0">
          <a:gsLst>
            <a:gs pos="0">
              <a:schemeClr val="accent6">
                <a:shade val="80000"/>
                <a:hueOff val="0"/>
                <a:satOff val="0"/>
                <a:lumOff val="0"/>
                <a:alphaOff val="0"/>
                <a:tint val="50000"/>
                <a:satMod val="300000"/>
              </a:schemeClr>
            </a:gs>
            <a:gs pos="35000">
              <a:schemeClr val="accent6">
                <a:shade val="80000"/>
                <a:hueOff val="0"/>
                <a:satOff val="0"/>
                <a:lumOff val="0"/>
                <a:alphaOff val="0"/>
                <a:tint val="37000"/>
                <a:satMod val="300000"/>
              </a:schemeClr>
            </a:gs>
            <a:gs pos="100000">
              <a:schemeClr val="accent6">
                <a:shade val="8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CB73AB4-1214-4910-8B6F-B4501CE473E7}">
      <dsp:nvSpPr>
        <dsp:cNvPr id="0" name=""/>
        <dsp:cNvSpPr/>
      </dsp:nvSpPr>
      <dsp:spPr>
        <a:xfrm>
          <a:off x="192987" y="2162972"/>
          <a:ext cx="1930326" cy="1692003"/>
        </a:xfrm>
        <a:prstGeom prst="roundRect">
          <a:avLst>
            <a:gd name="adj" fmla="val 10000"/>
          </a:avLst>
        </a:prstGeom>
        <a:blipFill rotWithShape="0">
          <a:blip xmlns:r="http://schemas.openxmlformats.org/officeDocument/2006/relationships" r:embed="rId1"/>
          <a:srcRect/>
          <a:stretch>
            <a:fillRect l="-19000" r="-19000"/>
          </a:stretch>
        </a:blipFill>
        <a:ln w="9525"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effectLst>
                <a:glow rad="101600">
                  <a:srgbClr val="FFFF00">
                    <a:alpha val="60000"/>
                  </a:srgbClr>
                </a:glow>
              </a:effectLst>
            </a:rPr>
            <a:t>Care Act 2014</a:t>
          </a:r>
        </a:p>
        <a:p>
          <a:pPr marL="0" lvl="0" indent="0" algn="ctr" defTabSz="800100">
            <a:lnSpc>
              <a:spcPct val="90000"/>
            </a:lnSpc>
            <a:spcBef>
              <a:spcPct val="0"/>
            </a:spcBef>
            <a:spcAft>
              <a:spcPct val="35000"/>
            </a:spcAft>
            <a:buNone/>
          </a:pPr>
          <a:endParaRPr lang="en-GB" sz="2000" b="1" kern="1200" dirty="0"/>
        </a:p>
        <a:p>
          <a:pPr marL="0" lvl="0" indent="0" algn="ctr" defTabSz="800100">
            <a:lnSpc>
              <a:spcPct val="90000"/>
            </a:lnSpc>
            <a:spcBef>
              <a:spcPct val="0"/>
            </a:spcBef>
            <a:spcAft>
              <a:spcPct val="35000"/>
            </a:spcAft>
            <a:buNone/>
          </a:pPr>
          <a:endParaRPr lang="en-GB" sz="2400" kern="1200" dirty="0"/>
        </a:p>
        <a:p>
          <a:pPr marL="0" lvl="0" indent="0" algn="ctr" defTabSz="800100">
            <a:lnSpc>
              <a:spcPct val="90000"/>
            </a:lnSpc>
            <a:spcBef>
              <a:spcPct val="0"/>
            </a:spcBef>
            <a:spcAft>
              <a:spcPct val="35000"/>
            </a:spcAft>
            <a:buNone/>
          </a:pPr>
          <a:endParaRPr lang="en-US" sz="2400" kern="1200" dirty="0"/>
        </a:p>
      </dsp:txBody>
      <dsp:txXfrm>
        <a:off x="242544" y="2212529"/>
        <a:ext cx="1831212" cy="1592889"/>
      </dsp:txXfrm>
    </dsp:sp>
    <dsp:sp modelId="{6B993C49-1350-434D-879F-E94025126958}">
      <dsp:nvSpPr>
        <dsp:cNvPr id="0" name=""/>
        <dsp:cNvSpPr/>
      </dsp:nvSpPr>
      <dsp:spPr>
        <a:xfrm>
          <a:off x="2312028" y="1983694"/>
          <a:ext cx="1923108" cy="1692003"/>
        </a:xfrm>
        <a:prstGeom prst="roundRect">
          <a:avLst>
            <a:gd name="adj" fmla="val 10000"/>
          </a:avLst>
        </a:prstGeom>
        <a:gradFill rotWithShape="0">
          <a:gsLst>
            <a:gs pos="0">
              <a:schemeClr val="accent6">
                <a:shade val="80000"/>
                <a:hueOff val="0"/>
                <a:satOff val="0"/>
                <a:lumOff val="0"/>
                <a:alphaOff val="0"/>
                <a:tint val="50000"/>
                <a:satMod val="300000"/>
              </a:schemeClr>
            </a:gs>
            <a:gs pos="35000">
              <a:schemeClr val="accent6">
                <a:shade val="80000"/>
                <a:hueOff val="0"/>
                <a:satOff val="0"/>
                <a:lumOff val="0"/>
                <a:alphaOff val="0"/>
                <a:tint val="37000"/>
                <a:satMod val="300000"/>
              </a:schemeClr>
            </a:gs>
            <a:gs pos="100000">
              <a:schemeClr val="accent6">
                <a:shade val="8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4505DCC-DA3C-4773-A917-C1785D5DD3CE}">
      <dsp:nvSpPr>
        <dsp:cNvPr id="0" name=""/>
        <dsp:cNvSpPr/>
      </dsp:nvSpPr>
      <dsp:spPr>
        <a:xfrm>
          <a:off x="2500741" y="2162972"/>
          <a:ext cx="1923108" cy="1692003"/>
        </a:xfrm>
        <a:prstGeom prst="roundRect">
          <a:avLst>
            <a:gd name="adj" fmla="val 10000"/>
          </a:avLst>
        </a:prstGeom>
        <a:blipFill rotWithShape="0">
          <a:blip xmlns:r="http://schemas.openxmlformats.org/officeDocument/2006/relationships" r:embed="rId2"/>
          <a:srcRect/>
          <a:stretch>
            <a:fillRect t="-10000" b="-10000"/>
          </a:stretch>
        </a:blipFill>
        <a:ln w="9525"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effectLst>
                <a:glow rad="101600">
                  <a:srgbClr val="FFFF00">
                    <a:alpha val="60000"/>
                  </a:srgbClr>
                </a:glow>
              </a:effectLst>
            </a:rPr>
            <a:t>Mental Capacity Act 2005</a:t>
          </a:r>
        </a:p>
        <a:p>
          <a:pPr marL="0" lvl="0" indent="0" algn="l" defTabSz="800100">
            <a:lnSpc>
              <a:spcPct val="90000"/>
            </a:lnSpc>
            <a:spcBef>
              <a:spcPct val="0"/>
            </a:spcBef>
            <a:spcAft>
              <a:spcPct val="35000"/>
            </a:spcAft>
            <a:buNone/>
          </a:pPr>
          <a:endParaRPr lang="en-GB" sz="1600" b="1" kern="1200" dirty="0"/>
        </a:p>
        <a:p>
          <a:pPr marL="0" lvl="0" indent="0" algn="l" defTabSz="800100">
            <a:lnSpc>
              <a:spcPct val="90000"/>
            </a:lnSpc>
            <a:spcBef>
              <a:spcPct val="0"/>
            </a:spcBef>
            <a:spcAft>
              <a:spcPct val="35000"/>
            </a:spcAft>
            <a:buNone/>
          </a:pPr>
          <a:endParaRPr lang="en-GB" sz="1600" b="1" kern="1200" dirty="0"/>
        </a:p>
        <a:p>
          <a:pPr marL="0" lvl="0" indent="0" algn="l" defTabSz="800100">
            <a:lnSpc>
              <a:spcPct val="90000"/>
            </a:lnSpc>
            <a:spcBef>
              <a:spcPct val="0"/>
            </a:spcBef>
            <a:spcAft>
              <a:spcPct val="35000"/>
            </a:spcAft>
            <a:buNone/>
          </a:pPr>
          <a:endParaRPr lang="en-US" sz="1600" b="1" kern="1200" dirty="0"/>
        </a:p>
      </dsp:txBody>
      <dsp:txXfrm>
        <a:off x="2550298" y="2212529"/>
        <a:ext cx="1823994" cy="1592889"/>
      </dsp:txXfrm>
    </dsp:sp>
    <dsp:sp modelId="{F4807B9E-6C51-4EC8-B0BA-1586C0A6352E}">
      <dsp:nvSpPr>
        <dsp:cNvPr id="0" name=""/>
        <dsp:cNvSpPr/>
      </dsp:nvSpPr>
      <dsp:spPr>
        <a:xfrm>
          <a:off x="4612564" y="1983694"/>
          <a:ext cx="1934216" cy="1692003"/>
        </a:xfrm>
        <a:prstGeom prst="roundRect">
          <a:avLst>
            <a:gd name="adj" fmla="val 10000"/>
          </a:avLst>
        </a:prstGeom>
        <a:gradFill rotWithShape="0">
          <a:gsLst>
            <a:gs pos="0">
              <a:schemeClr val="accent6">
                <a:shade val="80000"/>
                <a:hueOff val="0"/>
                <a:satOff val="0"/>
                <a:lumOff val="0"/>
                <a:alphaOff val="0"/>
                <a:tint val="50000"/>
                <a:satMod val="300000"/>
              </a:schemeClr>
            </a:gs>
            <a:gs pos="35000">
              <a:schemeClr val="accent6">
                <a:shade val="80000"/>
                <a:hueOff val="0"/>
                <a:satOff val="0"/>
                <a:lumOff val="0"/>
                <a:alphaOff val="0"/>
                <a:tint val="37000"/>
                <a:satMod val="300000"/>
              </a:schemeClr>
            </a:gs>
            <a:gs pos="100000">
              <a:schemeClr val="accent6">
                <a:shade val="8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00118DA-8BE3-496F-8387-5E802FE07752}">
      <dsp:nvSpPr>
        <dsp:cNvPr id="0" name=""/>
        <dsp:cNvSpPr/>
      </dsp:nvSpPr>
      <dsp:spPr>
        <a:xfrm>
          <a:off x="4801277" y="2162972"/>
          <a:ext cx="1934216" cy="1692003"/>
        </a:xfrm>
        <a:prstGeom prst="roundRect">
          <a:avLst>
            <a:gd name="adj" fmla="val 10000"/>
          </a:avLst>
        </a:prstGeom>
        <a:blipFill rotWithShape="0">
          <a:blip xmlns:r="http://schemas.openxmlformats.org/officeDocument/2006/relationships" r:embed="rId3"/>
          <a:srcRect/>
          <a:stretch>
            <a:fillRect t="-2000" b="-2000"/>
          </a:stretch>
        </a:blipFill>
        <a:ln w="9525"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effectLst>
                <a:glow rad="101600">
                  <a:srgbClr val="FFFF00">
                    <a:alpha val="60000"/>
                  </a:srgbClr>
                </a:glow>
              </a:effectLst>
            </a:rPr>
            <a:t>Mental Health Act 2007</a:t>
          </a:r>
        </a:p>
        <a:p>
          <a:pPr marL="0" lvl="0" indent="0" algn="l" defTabSz="800100">
            <a:lnSpc>
              <a:spcPct val="90000"/>
            </a:lnSpc>
            <a:spcBef>
              <a:spcPct val="0"/>
            </a:spcBef>
            <a:spcAft>
              <a:spcPct val="35000"/>
            </a:spcAft>
            <a:buNone/>
          </a:pPr>
          <a:endParaRPr lang="en-GB" sz="1600" b="1" kern="1200" dirty="0"/>
        </a:p>
        <a:p>
          <a:pPr marL="0" lvl="0" indent="0" algn="ctr" defTabSz="800100">
            <a:lnSpc>
              <a:spcPct val="90000"/>
            </a:lnSpc>
            <a:spcBef>
              <a:spcPct val="0"/>
            </a:spcBef>
            <a:spcAft>
              <a:spcPct val="35000"/>
            </a:spcAft>
            <a:buNone/>
          </a:pPr>
          <a:endParaRPr lang="en-GB" sz="1600" b="1" kern="1200" dirty="0"/>
        </a:p>
        <a:p>
          <a:pPr marL="0" lvl="0" indent="0" algn="ctr" defTabSz="800100">
            <a:lnSpc>
              <a:spcPct val="90000"/>
            </a:lnSpc>
            <a:spcBef>
              <a:spcPct val="0"/>
            </a:spcBef>
            <a:spcAft>
              <a:spcPct val="35000"/>
            </a:spcAft>
            <a:buNone/>
          </a:pPr>
          <a:endParaRPr lang="en-US" sz="1600" b="1" kern="1200" dirty="0"/>
        </a:p>
      </dsp:txBody>
      <dsp:txXfrm>
        <a:off x="4850834" y="2212529"/>
        <a:ext cx="1835102" cy="1592889"/>
      </dsp:txXfrm>
    </dsp:sp>
    <dsp:sp modelId="{19E23845-72C2-4631-A2A1-A2F326FC331A}">
      <dsp:nvSpPr>
        <dsp:cNvPr id="0" name=""/>
        <dsp:cNvSpPr/>
      </dsp:nvSpPr>
      <dsp:spPr>
        <a:xfrm>
          <a:off x="6924207" y="1983694"/>
          <a:ext cx="1953985" cy="1692003"/>
        </a:xfrm>
        <a:prstGeom prst="roundRect">
          <a:avLst>
            <a:gd name="adj" fmla="val 10000"/>
          </a:avLst>
        </a:prstGeom>
        <a:gradFill rotWithShape="0">
          <a:gsLst>
            <a:gs pos="0">
              <a:schemeClr val="accent6">
                <a:shade val="80000"/>
                <a:hueOff val="0"/>
                <a:satOff val="0"/>
                <a:lumOff val="0"/>
                <a:alphaOff val="0"/>
                <a:tint val="50000"/>
                <a:satMod val="300000"/>
              </a:schemeClr>
            </a:gs>
            <a:gs pos="35000">
              <a:schemeClr val="accent6">
                <a:shade val="80000"/>
                <a:hueOff val="0"/>
                <a:satOff val="0"/>
                <a:lumOff val="0"/>
                <a:alphaOff val="0"/>
                <a:tint val="37000"/>
                <a:satMod val="300000"/>
              </a:schemeClr>
            </a:gs>
            <a:gs pos="100000">
              <a:schemeClr val="accent6">
                <a:shade val="8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2E8A88C-F500-4ECC-AAFC-CBF9DB988409}">
      <dsp:nvSpPr>
        <dsp:cNvPr id="0" name=""/>
        <dsp:cNvSpPr/>
      </dsp:nvSpPr>
      <dsp:spPr>
        <a:xfrm>
          <a:off x="7112921" y="2162972"/>
          <a:ext cx="1953985" cy="1692003"/>
        </a:xfrm>
        <a:prstGeom prst="roundRect">
          <a:avLst>
            <a:gd name="adj" fmla="val 10000"/>
          </a:avLst>
        </a:prstGeom>
        <a:blipFill rotWithShape="0">
          <a:blip xmlns:r="http://schemas.openxmlformats.org/officeDocument/2006/relationships" r:embed="rId4"/>
          <a:srcRect/>
          <a:stretch>
            <a:fillRect l="-25000" r="-25000"/>
          </a:stretch>
        </a:blipFill>
        <a:ln w="9525"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effectLst>
                <a:glow rad="101600">
                  <a:srgbClr val="FFFF00">
                    <a:alpha val="60000"/>
                  </a:srgbClr>
                </a:glow>
              </a:effectLst>
            </a:rPr>
            <a:t>Human Rights Act 1998</a:t>
          </a:r>
        </a:p>
        <a:p>
          <a:pPr marL="0" lvl="0" indent="0" algn="l" defTabSz="800100">
            <a:lnSpc>
              <a:spcPct val="90000"/>
            </a:lnSpc>
            <a:spcBef>
              <a:spcPct val="0"/>
            </a:spcBef>
            <a:spcAft>
              <a:spcPct val="35000"/>
            </a:spcAft>
            <a:buNone/>
          </a:pPr>
          <a:endParaRPr lang="en-GB" sz="1600" b="1" kern="1200" dirty="0"/>
        </a:p>
        <a:p>
          <a:pPr marL="0" lvl="0" indent="0" algn="ctr" defTabSz="800100">
            <a:lnSpc>
              <a:spcPct val="90000"/>
            </a:lnSpc>
            <a:spcBef>
              <a:spcPct val="0"/>
            </a:spcBef>
            <a:spcAft>
              <a:spcPct val="35000"/>
            </a:spcAft>
            <a:buNone/>
          </a:pPr>
          <a:endParaRPr lang="en-GB" sz="1600" b="1" kern="1200" dirty="0"/>
        </a:p>
        <a:p>
          <a:pPr marL="0" lvl="0" indent="0" algn="ctr" defTabSz="800100">
            <a:lnSpc>
              <a:spcPct val="90000"/>
            </a:lnSpc>
            <a:spcBef>
              <a:spcPct val="0"/>
            </a:spcBef>
            <a:spcAft>
              <a:spcPct val="35000"/>
            </a:spcAft>
            <a:buNone/>
          </a:pPr>
          <a:endParaRPr lang="en-US" sz="1600" b="1" kern="1200" dirty="0"/>
        </a:p>
      </dsp:txBody>
      <dsp:txXfrm>
        <a:off x="7162478" y="2212529"/>
        <a:ext cx="1854871" cy="1592889"/>
      </dsp:txXfrm>
    </dsp:sp>
    <dsp:sp modelId="{20107417-4D04-4A8F-872E-10662EEF8AD9}">
      <dsp:nvSpPr>
        <dsp:cNvPr id="0" name=""/>
        <dsp:cNvSpPr/>
      </dsp:nvSpPr>
      <dsp:spPr>
        <a:xfrm>
          <a:off x="9255621" y="1983694"/>
          <a:ext cx="1985882" cy="1699121"/>
        </a:xfrm>
        <a:prstGeom prst="roundRect">
          <a:avLst>
            <a:gd name="adj" fmla="val 10000"/>
          </a:avLst>
        </a:prstGeom>
        <a:gradFill rotWithShape="0">
          <a:gsLst>
            <a:gs pos="0">
              <a:schemeClr val="accent6">
                <a:shade val="80000"/>
                <a:hueOff val="0"/>
                <a:satOff val="0"/>
                <a:lumOff val="0"/>
                <a:alphaOff val="0"/>
                <a:tint val="50000"/>
                <a:satMod val="300000"/>
              </a:schemeClr>
            </a:gs>
            <a:gs pos="35000">
              <a:schemeClr val="accent6">
                <a:shade val="80000"/>
                <a:hueOff val="0"/>
                <a:satOff val="0"/>
                <a:lumOff val="0"/>
                <a:alphaOff val="0"/>
                <a:tint val="37000"/>
                <a:satMod val="300000"/>
              </a:schemeClr>
            </a:gs>
            <a:gs pos="100000">
              <a:schemeClr val="accent6">
                <a:shade val="8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7908FE0-AD46-4594-941D-C224D1D6D0A9}">
      <dsp:nvSpPr>
        <dsp:cNvPr id="0" name=""/>
        <dsp:cNvSpPr/>
      </dsp:nvSpPr>
      <dsp:spPr>
        <a:xfrm>
          <a:off x="9444334" y="2162972"/>
          <a:ext cx="1985882" cy="1699121"/>
        </a:xfrm>
        <a:prstGeom prst="roundRect">
          <a:avLst>
            <a:gd name="adj" fmla="val 10000"/>
          </a:avLst>
        </a:prstGeom>
        <a:blipFill rotWithShape="0">
          <a:blip xmlns:r="http://schemas.openxmlformats.org/officeDocument/2006/relationships" r:embed="rId5"/>
          <a:srcRect/>
          <a:stretch>
            <a:fillRect l="-13000" r="-13000"/>
          </a:stretch>
        </a:blipFill>
        <a:ln w="9525"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GB" sz="2000" kern="1200" dirty="0"/>
        </a:p>
        <a:p>
          <a:pPr marL="0" lvl="0" indent="0" algn="ctr" defTabSz="889000">
            <a:lnSpc>
              <a:spcPct val="90000"/>
            </a:lnSpc>
            <a:spcBef>
              <a:spcPct val="0"/>
            </a:spcBef>
            <a:spcAft>
              <a:spcPct val="35000"/>
            </a:spcAft>
            <a:buNone/>
          </a:pPr>
          <a:endParaRPr lang="en-GB" sz="2000" kern="1200" dirty="0"/>
        </a:p>
        <a:p>
          <a:pPr marL="0" lvl="0" indent="0" algn="ctr" defTabSz="889000">
            <a:lnSpc>
              <a:spcPct val="90000"/>
            </a:lnSpc>
            <a:spcBef>
              <a:spcPct val="0"/>
            </a:spcBef>
            <a:spcAft>
              <a:spcPct val="35000"/>
            </a:spcAft>
            <a:buNone/>
          </a:pPr>
          <a:endParaRPr lang="en-GB" sz="2000" b="1" kern="1200" dirty="0"/>
        </a:p>
        <a:p>
          <a:pPr marL="0" lvl="0" indent="0" algn="ctr" defTabSz="889000">
            <a:lnSpc>
              <a:spcPct val="90000"/>
            </a:lnSpc>
            <a:spcBef>
              <a:spcPct val="0"/>
            </a:spcBef>
            <a:spcAft>
              <a:spcPct val="35000"/>
            </a:spcAft>
            <a:buNone/>
          </a:pPr>
          <a:r>
            <a:rPr lang="en-GB" sz="1600" b="1" kern="1200" dirty="0">
              <a:effectLst>
                <a:glow rad="101600">
                  <a:srgbClr val="FFFF00">
                    <a:alpha val="60000"/>
                  </a:srgbClr>
                </a:glow>
              </a:effectLst>
            </a:rPr>
            <a:t>Children &amp; Families Act 2014 – 0-25yrs</a:t>
          </a:r>
        </a:p>
        <a:p>
          <a:pPr marL="0" lvl="0" indent="0" algn="ctr" defTabSz="889000">
            <a:lnSpc>
              <a:spcPct val="90000"/>
            </a:lnSpc>
            <a:spcBef>
              <a:spcPct val="0"/>
            </a:spcBef>
            <a:spcAft>
              <a:spcPct val="35000"/>
            </a:spcAft>
            <a:buNone/>
          </a:pPr>
          <a:endParaRPr lang="en-GB" sz="1600" b="1" kern="1200" dirty="0"/>
        </a:p>
        <a:p>
          <a:pPr marL="0" lvl="0" indent="0" algn="l" defTabSz="889000">
            <a:lnSpc>
              <a:spcPct val="90000"/>
            </a:lnSpc>
            <a:spcBef>
              <a:spcPct val="0"/>
            </a:spcBef>
            <a:spcAft>
              <a:spcPct val="35000"/>
            </a:spcAft>
            <a:buNone/>
          </a:pPr>
          <a:endParaRPr lang="en-GB" sz="1600" b="1" kern="1200" dirty="0"/>
        </a:p>
        <a:p>
          <a:pPr marL="0" lvl="0" indent="0" algn="ctr" defTabSz="889000">
            <a:lnSpc>
              <a:spcPct val="90000"/>
            </a:lnSpc>
            <a:spcBef>
              <a:spcPct val="0"/>
            </a:spcBef>
            <a:spcAft>
              <a:spcPct val="35000"/>
            </a:spcAft>
            <a:buNone/>
          </a:pPr>
          <a:endParaRPr lang="en-GB" sz="2000" b="1" kern="1200" dirty="0"/>
        </a:p>
        <a:p>
          <a:pPr marL="0" lvl="0" indent="0" algn="ctr" defTabSz="889000">
            <a:lnSpc>
              <a:spcPct val="90000"/>
            </a:lnSpc>
            <a:spcBef>
              <a:spcPct val="0"/>
            </a:spcBef>
            <a:spcAft>
              <a:spcPct val="35000"/>
            </a:spcAft>
            <a:buNone/>
          </a:pPr>
          <a:endParaRPr lang="en-GB" sz="2400" kern="1200" dirty="0"/>
        </a:p>
        <a:p>
          <a:pPr marL="0" lvl="0" indent="0" algn="ctr" defTabSz="889000">
            <a:lnSpc>
              <a:spcPct val="90000"/>
            </a:lnSpc>
            <a:spcBef>
              <a:spcPct val="0"/>
            </a:spcBef>
            <a:spcAft>
              <a:spcPct val="35000"/>
            </a:spcAft>
            <a:buNone/>
          </a:pPr>
          <a:endParaRPr lang="en-GB" sz="2400" kern="1200" dirty="0"/>
        </a:p>
        <a:p>
          <a:pPr marL="0" lvl="0" indent="0" algn="ctr" defTabSz="889000">
            <a:lnSpc>
              <a:spcPct val="90000"/>
            </a:lnSpc>
            <a:spcBef>
              <a:spcPct val="0"/>
            </a:spcBef>
            <a:spcAft>
              <a:spcPct val="35000"/>
            </a:spcAft>
            <a:buNone/>
          </a:pPr>
          <a:endParaRPr lang="en-US" sz="2400" kern="1200" dirty="0"/>
        </a:p>
      </dsp:txBody>
      <dsp:txXfrm>
        <a:off x="9494100" y="2212738"/>
        <a:ext cx="1886350" cy="15995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3319C0-3BD0-4F47-AD53-7D1D5C32C5C5}">
      <dsp:nvSpPr>
        <dsp:cNvPr id="0" name=""/>
        <dsp:cNvSpPr/>
      </dsp:nvSpPr>
      <dsp:spPr>
        <a:xfrm>
          <a:off x="0" y="29735"/>
          <a:ext cx="10669629" cy="743535"/>
        </a:xfrm>
        <a:prstGeom prst="roundRect">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b="1" kern="1200" dirty="0"/>
            <a:t>Care Act Statutory Activity</a:t>
          </a:r>
          <a:endParaRPr lang="en-US" sz="3100" kern="1200" dirty="0"/>
        </a:p>
      </dsp:txBody>
      <dsp:txXfrm>
        <a:off x="36296" y="66031"/>
        <a:ext cx="10597037" cy="670943"/>
      </dsp:txXfrm>
    </dsp:sp>
    <dsp:sp modelId="{ADFE7A9C-AB1E-4D15-9E03-6951964032A8}">
      <dsp:nvSpPr>
        <dsp:cNvPr id="0" name=""/>
        <dsp:cNvSpPr/>
      </dsp:nvSpPr>
      <dsp:spPr>
        <a:xfrm>
          <a:off x="0" y="773270"/>
          <a:ext cx="10669629" cy="4042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8761" tIns="39370" rIns="220472" bIns="39370" numCol="1" spcCol="1270" anchor="t" anchorCtr="0">
          <a:noAutofit/>
        </a:bodyPr>
        <a:lstStyle/>
        <a:p>
          <a:pPr marL="228600" lvl="1" indent="-228600" algn="l" defTabSz="1066800">
            <a:lnSpc>
              <a:spcPct val="90000"/>
            </a:lnSpc>
            <a:spcBef>
              <a:spcPct val="0"/>
            </a:spcBef>
            <a:spcAft>
              <a:spcPct val="20000"/>
            </a:spcAft>
            <a:buSzPct val="80000"/>
            <a:buChar char="•"/>
          </a:pPr>
          <a:r>
            <a:rPr lang="en-GB" sz="2400" kern="1200" dirty="0"/>
            <a:t>Information &amp; advice signposting</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Assessing needs &amp; ensuring availability &amp; delivery of services</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Assessment &amp; support to family carers</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Support wellbeing</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Safeguarding &amp; Making Safeguarding Personal</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Improving preventative services, delivering earlier intervention, greater choice and control &amp; promoting independence.</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Tackling inequalities &amp; improving access to services. </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Market shaping &amp; ensuring continuity of care.</a:t>
          </a:r>
          <a:endParaRPr lang="en-US" sz="2400" kern="1200" dirty="0"/>
        </a:p>
        <a:p>
          <a:pPr marL="228600" lvl="1" indent="-228600" algn="l" defTabSz="1066800">
            <a:lnSpc>
              <a:spcPct val="90000"/>
            </a:lnSpc>
            <a:spcBef>
              <a:spcPct val="0"/>
            </a:spcBef>
            <a:spcAft>
              <a:spcPct val="20000"/>
            </a:spcAft>
            <a:buSzPct val="80000"/>
            <a:buChar char="•"/>
          </a:pPr>
          <a:r>
            <a:rPr lang="en-GB" sz="2400" kern="1200" dirty="0"/>
            <a:t>Charging for care</a:t>
          </a:r>
          <a:endParaRPr lang="en-US" sz="2400" kern="1200" dirty="0"/>
        </a:p>
      </dsp:txBody>
      <dsp:txXfrm>
        <a:off x="0" y="773270"/>
        <a:ext cx="10669629" cy="40427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B039A2-7015-4A40-B33B-CD3AA0A99490}">
      <dsp:nvSpPr>
        <dsp:cNvPr id="0" name=""/>
        <dsp:cNvSpPr/>
      </dsp:nvSpPr>
      <dsp:spPr>
        <a:xfrm>
          <a:off x="0" y="238218"/>
          <a:ext cx="3591198" cy="126477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1" kern="1200" dirty="0"/>
            <a:t>Adults’ needs are eligible where they meet all three conditions:</a:t>
          </a:r>
          <a:endParaRPr lang="en-US" sz="2300" kern="1200" dirty="0"/>
        </a:p>
      </dsp:txBody>
      <dsp:txXfrm>
        <a:off x="61741" y="299959"/>
        <a:ext cx="3467716" cy="1141288"/>
      </dsp:txXfrm>
    </dsp:sp>
    <dsp:sp modelId="{62C866F8-2577-4B32-B8F9-2C42F5EE3894}">
      <dsp:nvSpPr>
        <dsp:cNvPr id="0" name=""/>
        <dsp:cNvSpPr/>
      </dsp:nvSpPr>
      <dsp:spPr>
        <a:xfrm>
          <a:off x="0" y="1502988"/>
          <a:ext cx="3591198" cy="29994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021" tIns="29210" rIns="163576" bIns="29210" numCol="1" spcCol="1270" anchor="t" anchorCtr="0">
          <a:noAutofit/>
        </a:bodyPr>
        <a:lstStyle/>
        <a:p>
          <a:pPr marL="171450" lvl="1" indent="-171450" algn="l" defTabSz="800100">
            <a:lnSpc>
              <a:spcPct val="90000"/>
            </a:lnSpc>
            <a:spcBef>
              <a:spcPct val="0"/>
            </a:spcBef>
            <a:spcAft>
              <a:spcPct val="20000"/>
            </a:spcAft>
            <a:buChar char="•"/>
          </a:pPr>
          <a:endParaRPr lang="en-US" sz="1800" kern="1200" dirty="0"/>
        </a:p>
        <a:p>
          <a:pPr marL="171450" lvl="1" indent="-171450" algn="l" defTabSz="800100">
            <a:lnSpc>
              <a:spcPct val="90000"/>
            </a:lnSpc>
            <a:spcBef>
              <a:spcPct val="0"/>
            </a:spcBef>
            <a:spcAft>
              <a:spcPct val="20000"/>
            </a:spcAft>
            <a:buChar char="•"/>
          </a:pPr>
          <a:r>
            <a:rPr lang="en-GB" sz="1800" kern="1200" dirty="0"/>
            <a:t>The adult’s needs arise from a long term condition related to a </a:t>
          </a:r>
          <a:r>
            <a:rPr lang="en-GB" sz="1800" b="1" kern="1200" dirty="0"/>
            <a:t>physical or mental impairment or illness</a:t>
          </a:r>
          <a:endParaRPr lang="en-US" sz="1800" kern="1200" dirty="0"/>
        </a:p>
        <a:p>
          <a:pPr marL="171450" lvl="1" indent="-171450" algn="l" defTabSz="800100">
            <a:lnSpc>
              <a:spcPct val="90000"/>
            </a:lnSpc>
            <a:spcBef>
              <a:spcPct val="0"/>
            </a:spcBef>
            <a:spcAft>
              <a:spcPct val="20000"/>
            </a:spcAft>
            <a:buChar char="•"/>
          </a:pPr>
          <a:r>
            <a:rPr lang="en-GB" sz="1800" kern="1200" dirty="0"/>
            <a:t>As a result of the needs, the adult is unable to achieve </a:t>
          </a:r>
          <a:r>
            <a:rPr lang="en-GB" sz="1800" b="1" kern="1200" dirty="0"/>
            <a:t>two or more of the outcomes specified</a:t>
          </a:r>
          <a:endParaRPr lang="en-US" sz="1800" kern="1200" dirty="0"/>
        </a:p>
        <a:p>
          <a:pPr marL="171450" lvl="1" indent="-171450" algn="l" defTabSz="800100">
            <a:lnSpc>
              <a:spcPct val="90000"/>
            </a:lnSpc>
            <a:spcBef>
              <a:spcPct val="0"/>
            </a:spcBef>
            <a:spcAft>
              <a:spcPct val="20000"/>
            </a:spcAft>
            <a:buChar char="•"/>
          </a:pPr>
          <a:r>
            <a:rPr lang="en-GB" sz="1800" kern="1200" dirty="0"/>
            <a:t>As a consequence, there is significant impact of adult’s </a:t>
          </a:r>
          <a:r>
            <a:rPr lang="en-GB" sz="1800" b="1" kern="1200" dirty="0"/>
            <a:t>wellbeing</a:t>
          </a:r>
          <a:endParaRPr lang="en-US" sz="1800" kern="1200" dirty="0"/>
        </a:p>
      </dsp:txBody>
      <dsp:txXfrm>
        <a:off x="0" y="1502988"/>
        <a:ext cx="3591198" cy="29994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73CAD-0963-4041-9DB5-E3F6CAD8F928}">
      <dsp:nvSpPr>
        <dsp:cNvPr id="0" name=""/>
        <dsp:cNvSpPr/>
      </dsp:nvSpPr>
      <dsp:spPr>
        <a:xfrm>
          <a:off x="0" y="2050"/>
          <a:ext cx="5273039" cy="0"/>
        </a:xfrm>
        <a:prstGeom prst="line">
          <a:avLst/>
        </a:prstGeom>
        <a:solidFill>
          <a:schemeClr val="accent1">
            <a:hueOff val="0"/>
            <a:satOff val="0"/>
            <a:lumOff val="0"/>
            <a:alphaOff val="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A26FA016-270B-418F-A3D0-4642A0C63807}">
      <dsp:nvSpPr>
        <dsp:cNvPr id="0" name=""/>
        <dsp:cNvSpPr/>
      </dsp:nvSpPr>
      <dsp:spPr>
        <a:xfrm>
          <a:off x="0" y="2050"/>
          <a:ext cx="1413769" cy="4195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b="1" i="0" kern="1200" baseline="0" dirty="0"/>
            <a:t>Approved Mental Health Professionals (AMHPs) employed by the LA have a key statutory role in the effective delivery of mental health services. </a:t>
          </a:r>
          <a:endParaRPr lang="en-US" sz="1800" b="1" kern="1200" dirty="0"/>
        </a:p>
      </dsp:txBody>
      <dsp:txXfrm>
        <a:off x="0" y="2050"/>
        <a:ext cx="1413769" cy="4195846"/>
      </dsp:txXfrm>
    </dsp:sp>
    <dsp:sp modelId="{27CC5655-EB15-415C-8E5F-9D786FF0D9BC}">
      <dsp:nvSpPr>
        <dsp:cNvPr id="0" name=""/>
        <dsp:cNvSpPr/>
      </dsp:nvSpPr>
      <dsp:spPr>
        <a:xfrm>
          <a:off x="1486067" y="126205"/>
          <a:ext cx="3783611" cy="7485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GB" sz="1700" b="0" i="0" kern="1200" baseline="0" dirty="0"/>
            <a:t>AMHPs lead the co-ordination of statutory mental health assessments under the MHA</a:t>
          </a:r>
          <a:r>
            <a:rPr lang="en-GB" sz="1800" b="0" i="0" kern="1200" baseline="0" dirty="0"/>
            <a:t>.</a:t>
          </a:r>
          <a:endParaRPr lang="en-US" sz="1800" kern="1200" dirty="0"/>
        </a:p>
      </dsp:txBody>
      <dsp:txXfrm>
        <a:off x="1486067" y="126205"/>
        <a:ext cx="3783611" cy="748576"/>
      </dsp:txXfrm>
    </dsp:sp>
    <dsp:sp modelId="{EAC94925-843D-4FD2-A453-3A7B8EF61CA0}">
      <dsp:nvSpPr>
        <dsp:cNvPr id="0" name=""/>
        <dsp:cNvSpPr/>
      </dsp:nvSpPr>
      <dsp:spPr>
        <a:xfrm>
          <a:off x="1413769" y="874781"/>
          <a:ext cx="3855909" cy="0"/>
        </a:xfrm>
        <a:prstGeom prst="line">
          <a:avLst/>
        </a:prstGeom>
        <a:solidFill>
          <a:schemeClr val="accent1">
            <a:hueOff val="0"/>
            <a:satOff val="0"/>
            <a:lumOff val="0"/>
            <a:alphaOff val="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 modelId="{83B1780E-FED1-4388-B171-590C2DDB45F7}">
      <dsp:nvSpPr>
        <dsp:cNvPr id="0" name=""/>
        <dsp:cNvSpPr/>
      </dsp:nvSpPr>
      <dsp:spPr>
        <a:xfrm>
          <a:off x="1486067" y="998936"/>
          <a:ext cx="3783611" cy="1001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GB" sz="1700" b="0" i="0" kern="1200" baseline="0" dirty="0"/>
            <a:t>They are responsible for organising the assessment, identification of the Nearest Relative and organising doctors and key agencies, such as police &amp; ambulance.</a:t>
          </a:r>
          <a:endParaRPr lang="en-US" sz="1700" kern="1200" dirty="0"/>
        </a:p>
      </dsp:txBody>
      <dsp:txXfrm>
        <a:off x="1486067" y="998936"/>
        <a:ext cx="3783611" cy="1001380"/>
      </dsp:txXfrm>
    </dsp:sp>
    <dsp:sp modelId="{03C7BF83-8087-44C9-8488-7DDEE0499793}">
      <dsp:nvSpPr>
        <dsp:cNvPr id="0" name=""/>
        <dsp:cNvSpPr/>
      </dsp:nvSpPr>
      <dsp:spPr>
        <a:xfrm>
          <a:off x="1413769" y="2000316"/>
          <a:ext cx="3855909" cy="0"/>
        </a:xfrm>
        <a:prstGeom prst="line">
          <a:avLst/>
        </a:prstGeom>
        <a:solidFill>
          <a:schemeClr val="accent1">
            <a:hueOff val="0"/>
            <a:satOff val="0"/>
            <a:lumOff val="0"/>
            <a:alphaOff val="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 modelId="{83717C84-E48F-4B58-94F2-7EE3E64B7E6C}">
      <dsp:nvSpPr>
        <dsp:cNvPr id="0" name=""/>
        <dsp:cNvSpPr/>
      </dsp:nvSpPr>
      <dsp:spPr>
        <a:xfrm>
          <a:off x="1486067" y="2124470"/>
          <a:ext cx="3783611" cy="7946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GB" sz="1700" b="0" i="0" kern="1200" baseline="0" dirty="0"/>
            <a:t>AMHPs are independently responsible for a decision to detain a person and arrange conveyance to hospital.</a:t>
          </a:r>
          <a:endParaRPr lang="en-US" sz="1700" kern="1200" dirty="0"/>
        </a:p>
      </dsp:txBody>
      <dsp:txXfrm>
        <a:off x="1486067" y="2124470"/>
        <a:ext cx="3783611" cy="794613"/>
      </dsp:txXfrm>
    </dsp:sp>
    <dsp:sp modelId="{15AACB14-3658-4475-A489-348A44626341}">
      <dsp:nvSpPr>
        <dsp:cNvPr id="0" name=""/>
        <dsp:cNvSpPr/>
      </dsp:nvSpPr>
      <dsp:spPr>
        <a:xfrm>
          <a:off x="1413769" y="2919084"/>
          <a:ext cx="3855909" cy="0"/>
        </a:xfrm>
        <a:prstGeom prst="line">
          <a:avLst/>
        </a:prstGeom>
        <a:solidFill>
          <a:schemeClr val="accent1">
            <a:hueOff val="0"/>
            <a:satOff val="0"/>
            <a:lumOff val="0"/>
            <a:alphaOff val="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 modelId="{3B2A2409-C07B-4683-B415-B54973B55015}">
      <dsp:nvSpPr>
        <dsp:cNvPr id="0" name=""/>
        <dsp:cNvSpPr/>
      </dsp:nvSpPr>
      <dsp:spPr>
        <a:xfrm>
          <a:off x="1486067" y="3043238"/>
          <a:ext cx="3783611" cy="1028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GB" sz="1700" b="0" i="0" kern="1200" baseline="0" dirty="0"/>
            <a:t>AMHPs have a key responsibility to ensure people’s human rights are upheld and that the guiding principles of the MHA are followed.</a:t>
          </a:r>
          <a:endParaRPr lang="en-US" sz="1700" kern="1200" dirty="0"/>
        </a:p>
      </dsp:txBody>
      <dsp:txXfrm>
        <a:off x="1486067" y="3043238"/>
        <a:ext cx="3783611" cy="1028371"/>
      </dsp:txXfrm>
    </dsp:sp>
    <dsp:sp modelId="{08A17C6F-05CA-481E-BA82-4982ECA997FE}">
      <dsp:nvSpPr>
        <dsp:cNvPr id="0" name=""/>
        <dsp:cNvSpPr/>
      </dsp:nvSpPr>
      <dsp:spPr>
        <a:xfrm>
          <a:off x="1413769" y="4071609"/>
          <a:ext cx="3855909" cy="0"/>
        </a:xfrm>
        <a:prstGeom prst="line">
          <a:avLst/>
        </a:prstGeom>
        <a:solidFill>
          <a:schemeClr val="accent1">
            <a:hueOff val="0"/>
            <a:satOff val="0"/>
            <a:lumOff val="0"/>
            <a:alphaOff val="0"/>
          </a:schemeClr>
        </a:solidFill>
        <a:ln w="2540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504FFA1-E3FB-4648-AE85-860B71373A08}"/>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13315" name="Rectangle 3">
            <a:extLst>
              <a:ext uri="{FF2B5EF4-FFF2-40B4-BE49-F238E27FC236}">
                <a16:creationId xmlns:a16="http://schemas.microsoft.com/office/drawing/2014/main" id="{0A9CF572-9D52-4799-B068-2834EC32B803}"/>
              </a:ext>
            </a:extLst>
          </p:cNvPr>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6F8E1BC8-8637-49D5-909D-19BE49056036}" type="datetimeFigureOut">
              <a:rPr lang="en-GB"/>
              <a:pPr>
                <a:defRPr/>
              </a:pPr>
              <a:t>15/05/2025</a:t>
            </a:fld>
            <a:endParaRPr lang="en-GB"/>
          </a:p>
        </p:txBody>
      </p:sp>
      <p:sp>
        <p:nvSpPr>
          <p:cNvPr id="13316" name="Rectangle 4">
            <a:extLst>
              <a:ext uri="{FF2B5EF4-FFF2-40B4-BE49-F238E27FC236}">
                <a16:creationId xmlns:a16="http://schemas.microsoft.com/office/drawing/2014/main" id="{256A4973-DBDE-40F3-B5CD-121E32BE9356}"/>
              </a:ext>
            </a:extLst>
          </p:cNvPr>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13317" name="Rectangle 5">
            <a:extLst>
              <a:ext uri="{FF2B5EF4-FFF2-40B4-BE49-F238E27FC236}">
                <a16:creationId xmlns:a16="http://schemas.microsoft.com/office/drawing/2014/main" id="{1492C5AA-699D-41B9-BFA6-7C0BD333C886}"/>
              </a:ext>
            </a:extLst>
          </p:cNvPr>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E5CAE99-11EC-41AD-8EF5-192DBD028BF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C96A061-F84B-4C47-A185-9436BAA0A840}"/>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14339" name="Rectangle 3">
            <a:extLst>
              <a:ext uri="{FF2B5EF4-FFF2-40B4-BE49-F238E27FC236}">
                <a16:creationId xmlns:a16="http://schemas.microsoft.com/office/drawing/2014/main" id="{505FDE4C-7E63-44FD-9DF5-B86F54FE441A}"/>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5526430D-6E6D-4447-876A-FD1F2B1C465D}" type="datetimeFigureOut">
              <a:rPr lang="en-GB"/>
              <a:pPr>
                <a:defRPr/>
              </a:pPr>
              <a:t>15/05/2025</a:t>
            </a:fld>
            <a:endParaRPr lang="en-GB"/>
          </a:p>
        </p:txBody>
      </p:sp>
      <p:sp>
        <p:nvSpPr>
          <p:cNvPr id="2052" name="Rectangle 4">
            <a:extLst>
              <a:ext uri="{FF2B5EF4-FFF2-40B4-BE49-F238E27FC236}">
                <a16:creationId xmlns:a16="http://schemas.microsoft.com/office/drawing/2014/main" id="{1E28813C-F18D-4884-A228-B3BFEB828DE2}"/>
              </a:ext>
            </a:extLst>
          </p:cNvPr>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a:extLst>
              <a:ext uri="{FF2B5EF4-FFF2-40B4-BE49-F238E27FC236}">
                <a16:creationId xmlns:a16="http://schemas.microsoft.com/office/drawing/2014/main" id="{29B48779-3C20-49C3-B1EF-636E97015303}"/>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4342" name="Rectangle 6">
            <a:extLst>
              <a:ext uri="{FF2B5EF4-FFF2-40B4-BE49-F238E27FC236}">
                <a16:creationId xmlns:a16="http://schemas.microsoft.com/office/drawing/2014/main" id="{4DCAD3B7-48CC-4FB6-B51D-3E5A63547EDA}"/>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14343" name="Rectangle 7">
            <a:extLst>
              <a:ext uri="{FF2B5EF4-FFF2-40B4-BE49-F238E27FC236}">
                <a16:creationId xmlns:a16="http://schemas.microsoft.com/office/drawing/2014/main" id="{58FD083B-517C-4D94-BEB4-357DE1E48496}"/>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2A8D997-E3E2-47D8-B42F-6EE54C4FF685}"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03A44-125E-F383-FF77-BD0C0BE484E0}"/>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5161DD-6BAA-89F8-65BE-999067652B42}"/>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42DC2E8-EA1E-AE68-7721-2D702EF1F0A3}"/>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070A16-D819-3184-1DF3-088F02BCF679}"/>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6" name="Footer Placeholder 5">
            <a:extLst>
              <a:ext uri="{FF2B5EF4-FFF2-40B4-BE49-F238E27FC236}">
                <a16:creationId xmlns:a16="http://schemas.microsoft.com/office/drawing/2014/main" id="{DA79499E-5617-C4AF-195A-4B1BE8D058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DC26BF-AECC-A918-D03F-8177891A7719}"/>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179982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1E37F-653D-9294-2769-363F4975EAF0}"/>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E72D37A-400D-060C-6D36-6D0DFC6E4D28}"/>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8540861-9457-19EA-1F17-C83D6B7633E4}"/>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97B23A-A995-1EAA-B60D-BC69E04A0A74}"/>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6" name="Footer Placeholder 5">
            <a:extLst>
              <a:ext uri="{FF2B5EF4-FFF2-40B4-BE49-F238E27FC236}">
                <a16:creationId xmlns:a16="http://schemas.microsoft.com/office/drawing/2014/main" id="{1CA0178E-6E21-DB0D-8C13-72FE94B0A4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144D9A-A7B3-A7E0-7D6A-1BCED081F25A}"/>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526427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FD8D4-5C49-F8C9-67B7-5D813B0F9E3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C27416-31A1-09F1-663D-3E199D4424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90DDE9-DCD1-2DE4-0F29-AB7786870506}"/>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1B1524C3-78AC-970C-42B4-5409345A6E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8CA232-3AE3-5E3E-BD6A-95839EEDC6F6}"/>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737936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F70057-549D-2EF0-5251-20C25154BB49}"/>
              </a:ext>
            </a:extLst>
          </p:cNvPr>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B1CA56A-C480-4101-12C1-3F24B2D1915B}"/>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ADB161-632A-4C2B-1715-DF25A272A5D4}"/>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AEB8F1DA-1C61-BDE9-0F0C-BACBE5BF65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E80277-28D4-BD59-137C-86C3FBD846D8}"/>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2195736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a:xfrm>
            <a:off x="11757791" y="6527649"/>
            <a:ext cx="260645" cy="246217"/>
          </a:xfrm>
        </p:spPr>
        <p:txBody>
          <a:bodyPr/>
          <a:lstStyle/>
          <a:p>
            <a:pPr>
              <a:defRPr/>
            </a:pPr>
            <a:fld id="{EFB5B558-C722-4184-B754-A752EF329E2B}" type="slidenum">
              <a:rPr lang="en-US" altLang="en-US" smtClean="0"/>
              <a:pPr>
                <a:defRPr/>
              </a:pPr>
              <a:t>‹#›</a:t>
            </a:fld>
            <a:endParaRPr lang="en-US" altLang="en-US"/>
          </a:p>
        </p:txBody>
      </p:sp>
    </p:spTree>
    <p:extLst>
      <p:ext uri="{BB962C8B-B14F-4D97-AF65-F5344CB8AC3E}">
        <p14:creationId xmlns:p14="http://schemas.microsoft.com/office/powerpoint/2010/main" val="296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E43B5-52CB-2584-ED79-FA47F2CF94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5244A9-019F-4591-4522-01104620E3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C05D-2FA6-63D8-F5F0-4E3F1912EBE1}"/>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F7AA4148-B9EA-464E-464E-971C2F8088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E0AFCA-917B-26EC-3E9F-FD7C2C36DEA4}"/>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164856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F70E3-B29B-B598-F027-63B0B4EF9D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40B527-ED9D-FD19-E319-493FED2079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B2066A-26D4-4A73-5E9D-7268EC53D443}"/>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D7DB51B0-5C7E-214A-5FFE-621E11F652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F2C172-271F-32EA-74A5-ECA11DFA5772}"/>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123272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ECF51-767E-1417-9DFA-BCB421348536}"/>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345721-11EB-9141-749A-86113F601BD9}"/>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FFACFC-74C8-F7A9-2FBE-A8A9F5FD4982}"/>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5FF37820-A1B5-DCA1-95D2-4D49724273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96C6F2-8577-8E72-921F-4F6ED963C261}"/>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2068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9B53B-B1F3-5E80-E98B-7263B52CD0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5CA3D2-CE0F-5B4F-9F6C-15F9F4B6178A}"/>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A57D180-2878-C55F-DF95-9B8FFB112461}"/>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3208A65-8BB1-6585-68DF-0CABC683AD34}"/>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6" name="Footer Placeholder 5">
            <a:extLst>
              <a:ext uri="{FF2B5EF4-FFF2-40B4-BE49-F238E27FC236}">
                <a16:creationId xmlns:a16="http://schemas.microsoft.com/office/drawing/2014/main" id="{854397D8-E2D0-5D7E-8CAE-2FB52B2E90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A5EB36-E4D1-8B29-B4A7-4201530A4146}"/>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101214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9E0B8-038E-6DB7-CE0C-D4571F4481F1}"/>
              </a:ext>
            </a:extLst>
          </p:cNvPr>
          <p:cNvSpPr>
            <a:spLocks noGrp="1"/>
          </p:cNvSpPr>
          <p:nvPr>
            <p:ph type="title"/>
          </p:nvPr>
        </p:nvSpPr>
        <p:spPr>
          <a:xfrm>
            <a:off x="840317" y="365126"/>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C77E37B-B7C6-2A3A-56A6-6ED68F66A45A}"/>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87CEFA-BFCC-C1B3-7509-36FA9264121C}"/>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C8C77A-2FFE-54D0-CDBD-E8A7BB7C8107}"/>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AADE7F-B68C-AA9B-4F67-C3E2E427BB1A}"/>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3A67384-0B9A-5B70-6DDC-3F6A670DA321}"/>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8" name="Footer Placeholder 7">
            <a:extLst>
              <a:ext uri="{FF2B5EF4-FFF2-40B4-BE49-F238E27FC236}">
                <a16:creationId xmlns:a16="http://schemas.microsoft.com/office/drawing/2014/main" id="{2C0F2529-964F-D4F1-814C-38952E995F3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16DEFF7-D1E1-E772-3A30-9DCA86C28DEC}"/>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3763481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F84ED-1D4D-820B-7DFA-606A2D7A18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75A7192-DE96-B5B6-EEB8-76E4E244E77C}"/>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4" name="Footer Placeholder 3">
            <a:extLst>
              <a:ext uri="{FF2B5EF4-FFF2-40B4-BE49-F238E27FC236}">
                <a16:creationId xmlns:a16="http://schemas.microsoft.com/office/drawing/2014/main" id="{BE2DC906-4339-3FF7-00A0-63C7145E88F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65B96F-AC3A-203B-AF6E-EABFE40D40BD}"/>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4183786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DD4C4C-1FFF-73DF-2AA3-76A8151DE51A}"/>
              </a:ext>
            </a:extLst>
          </p:cNvPr>
          <p:cNvSpPr>
            <a:spLocks noGrp="1"/>
          </p:cNvSpPr>
          <p:nvPr>
            <p:ph type="dt" sz="half" idx="10"/>
          </p:nvPr>
        </p:nvSpPr>
        <p:spPr/>
        <p:txBody>
          <a:bodyPr/>
          <a:lstStyle/>
          <a:p>
            <a:fld id="{15D73ADD-BCA9-4BCB-8919-F38826EAB23E}" type="datetimeFigureOut">
              <a:rPr lang="en-GB" smtClean="0"/>
              <a:t>15/05/2025</a:t>
            </a:fld>
            <a:endParaRPr lang="en-GB"/>
          </a:p>
        </p:txBody>
      </p:sp>
      <p:sp>
        <p:nvSpPr>
          <p:cNvPr id="3" name="Footer Placeholder 2">
            <a:extLst>
              <a:ext uri="{FF2B5EF4-FFF2-40B4-BE49-F238E27FC236}">
                <a16:creationId xmlns:a16="http://schemas.microsoft.com/office/drawing/2014/main" id="{DB2D556F-9DF1-5A3B-3175-45CEF7E7BE3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B19C41F-8B87-D951-5C95-7D8622121B57}"/>
              </a:ext>
            </a:extLst>
          </p:cNvPr>
          <p:cNvSpPr>
            <a:spLocks noGrp="1"/>
          </p:cNvSpPr>
          <p:nvPr>
            <p:ph type="sldNum" sz="quarter" idx="12"/>
          </p:nvPr>
        </p:nvSpPr>
        <p:spPr/>
        <p:txBody>
          <a:bodyPr/>
          <a:lstStyle/>
          <a:p>
            <a:fld id="{6F8F8F8C-6D73-4E3E-A3F8-0ED188A7AD8C}" type="slidenum">
              <a:rPr lang="en-GB" smtClean="0"/>
              <a:t>‹#›</a:t>
            </a:fld>
            <a:endParaRPr lang="en-GB"/>
          </a:p>
        </p:txBody>
      </p:sp>
    </p:spTree>
    <p:extLst>
      <p:ext uri="{BB962C8B-B14F-4D97-AF65-F5344CB8AC3E}">
        <p14:creationId xmlns:p14="http://schemas.microsoft.com/office/powerpoint/2010/main" val="26433493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Line"/>
          <p:cNvSpPr/>
          <p:nvPr/>
        </p:nvSpPr>
        <p:spPr>
          <a:xfrm>
            <a:off x="666745" y="5945190"/>
            <a:ext cx="6587075" cy="920755"/>
          </a:xfrm>
          <a:custGeom>
            <a:avLst/>
            <a:gdLst/>
            <a:ahLst/>
            <a:cxnLst>
              <a:cxn ang="0">
                <a:pos x="wd2" y="hd2"/>
              </a:cxn>
              <a:cxn ang="5400000">
                <a:pos x="wd2" y="hd2"/>
              </a:cxn>
              <a:cxn ang="10800000">
                <a:pos x="wd2" y="hd2"/>
              </a:cxn>
              <a:cxn ang="16200000">
                <a:pos x="wd2" y="hd2"/>
              </a:cxn>
            </a:cxnLst>
            <a:rect l="0" t="0" r="r" b="b"/>
            <a:pathLst>
              <a:path w="21600" h="21600" extrusionOk="0">
                <a:moveTo>
                  <a:pt x="0" y="128"/>
                </a:moveTo>
                <a:lnTo>
                  <a:pt x="21600" y="21600"/>
                </a:lnTo>
                <a:lnTo>
                  <a:pt x="16039" y="21600"/>
                </a:lnTo>
                <a:lnTo>
                  <a:pt x="3" y="0"/>
                </a:lnTo>
              </a:path>
            </a:pathLst>
          </a:custGeom>
          <a:solidFill>
            <a:srgbClr val="C1A1AD">
              <a:alpha val="39999"/>
            </a:srgbClr>
          </a:solidFill>
          <a:ln w="12700">
            <a:miter lim="400000"/>
          </a:ln>
        </p:spPr>
        <p:txBody>
          <a:bodyPr lIns="45718" tIns="45718" rIns="45718" bIns="45718"/>
          <a:lstStyle/>
          <a:p>
            <a:pPr>
              <a:defRPr>
                <a:latin typeface="Arial"/>
                <a:ea typeface="Arial"/>
                <a:cs typeface="Arial"/>
                <a:sym typeface="Arial"/>
              </a:defRPr>
            </a:pPr>
            <a:endParaRPr/>
          </a:p>
        </p:txBody>
      </p:sp>
      <p:sp>
        <p:nvSpPr>
          <p:cNvPr id="3" name="Line"/>
          <p:cNvSpPr/>
          <p:nvPr/>
        </p:nvSpPr>
        <p:spPr>
          <a:xfrm>
            <a:off x="647701" y="5938840"/>
            <a:ext cx="4921251" cy="9334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21490"/>
                </a:lnTo>
                <a:lnTo>
                  <a:pt x="17057" y="21600"/>
                </a:lnTo>
                <a:lnTo>
                  <a:pt x="46" y="147"/>
                </a:lnTo>
              </a:path>
            </a:pathLst>
          </a:custGeom>
          <a:solidFill>
            <a:srgbClr val="000000"/>
          </a:solidFill>
          <a:ln w="12700">
            <a:miter lim="400000"/>
          </a:ln>
        </p:spPr>
        <p:txBody>
          <a:bodyPr lIns="45718" tIns="45718" rIns="45718" bIns="45718"/>
          <a:lstStyle/>
          <a:p>
            <a:pPr>
              <a:defRPr>
                <a:latin typeface="Arial"/>
                <a:ea typeface="Arial"/>
                <a:cs typeface="Arial"/>
                <a:sym typeface="Arial"/>
              </a:defRPr>
            </a:pPr>
            <a:endParaRPr/>
          </a:p>
        </p:txBody>
      </p:sp>
      <p:pic>
        <p:nvPicPr>
          <p:cNvPr id="4" name="image.png" descr="image.png"/>
          <p:cNvPicPr>
            <a:picLocks noChangeAspect="1"/>
          </p:cNvPicPr>
          <p:nvPr/>
        </p:nvPicPr>
        <p:blipFill>
          <a:blip r:embed="rId4"/>
          <a:stretch>
            <a:fillRect/>
          </a:stretch>
        </p:blipFill>
        <p:spPr>
          <a:xfrm>
            <a:off x="-8465" y="5791200"/>
            <a:ext cx="4536017" cy="1079500"/>
          </a:xfrm>
          <a:prstGeom prst="rect">
            <a:avLst/>
          </a:prstGeom>
          <a:ln w="12700">
            <a:miter lim="400000"/>
          </a:ln>
        </p:spPr>
      </p:pic>
      <p:pic>
        <p:nvPicPr>
          <p:cNvPr id="5" name="image.png" descr="image.png"/>
          <p:cNvPicPr>
            <a:picLocks noChangeAspect="1"/>
          </p:cNvPicPr>
          <p:nvPr/>
        </p:nvPicPr>
        <p:blipFill>
          <a:blip r:embed="rId5"/>
          <a:stretch>
            <a:fillRect/>
          </a:stretch>
        </p:blipFill>
        <p:spPr>
          <a:xfrm>
            <a:off x="-25400" y="5778500"/>
            <a:ext cx="4552951" cy="1098550"/>
          </a:xfrm>
          <a:prstGeom prst="rect">
            <a:avLst/>
          </a:prstGeom>
          <a:ln w="12700">
            <a:miter lim="400000"/>
          </a:ln>
        </p:spPr>
      </p:pic>
      <p:pic>
        <p:nvPicPr>
          <p:cNvPr id="6" name="Image" descr="Image"/>
          <p:cNvPicPr>
            <a:picLocks noChangeAspect="1"/>
          </p:cNvPicPr>
          <p:nvPr/>
        </p:nvPicPr>
        <p:blipFill>
          <a:blip r:embed="rId6"/>
          <a:stretch>
            <a:fillRect/>
          </a:stretch>
        </p:blipFill>
        <p:spPr>
          <a:xfrm>
            <a:off x="10306191" y="168873"/>
            <a:ext cx="1434823" cy="843354"/>
          </a:xfrm>
          <a:prstGeom prst="rect">
            <a:avLst/>
          </a:prstGeom>
          <a:ln w="12700">
            <a:miter lim="400000"/>
          </a:ln>
        </p:spPr>
      </p:pic>
      <p:sp>
        <p:nvSpPr>
          <p:cNvPr id="7" name="Title Text"/>
          <p:cNvSpPr txBox="1">
            <a:spLocks noGrp="1"/>
          </p:cNvSpPr>
          <p:nvPr>
            <p:ph type="title"/>
          </p:nvPr>
        </p:nvSpPr>
        <p:spPr>
          <a:xfrm>
            <a:off x="1826685" y="769940"/>
            <a:ext cx="9753601" cy="166846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nchor="ctr"/>
          <a:lstStyle/>
          <a:p>
            <a:r>
              <a:t>Title Text</a:t>
            </a:r>
          </a:p>
        </p:txBody>
      </p:sp>
      <p:sp>
        <p:nvSpPr>
          <p:cNvPr id="8" name="Body Level One…"/>
          <p:cNvSpPr txBox="1">
            <a:spLocks noGrp="1"/>
          </p:cNvSpPr>
          <p:nvPr>
            <p:ph type="body" idx="1"/>
          </p:nvPr>
        </p:nvSpPr>
        <p:spPr>
          <a:xfrm>
            <a:off x="6805085" y="2438400"/>
            <a:ext cx="4775201" cy="441960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lstStyle/>
          <a:p>
            <a:r>
              <a:t>Body Level One</a:t>
            </a:r>
          </a:p>
          <a:p>
            <a:pPr lvl="1"/>
            <a:r>
              <a:t>Body Level Two</a:t>
            </a:r>
          </a:p>
          <a:p>
            <a:pPr lvl="2"/>
            <a:r>
              <a:t>Body Level Three</a:t>
            </a:r>
          </a:p>
          <a:p>
            <a:pPr lvl="3"/>
            <a:r>
              <a:t>Body Level Four</a:t>
            </a:r>
          </a:p>
          <a:p>
            <a:pPr lvl="4"/>
            <a:r>
              <a:t>Body Level Five</a:t>
            </a:r>
          </a:p>
        </p:txBody>
      </p:sp>
      <p:sp>
        <p:nvSpPr>
          <p:cNvPr id="9" name="Slide Number"/>
          <p:cNvSpPr txBox="1">
            <a:spLocks noGrp="1"/>
          </p:cNvSpPr>
          <p:nvPr>
            <p:ph type="sldNum" sz="quarter" idx="2"/>
          </p:nvPr>
        </p:nvSpPr>
        <p:spPr>
          <a:xfrm>
            <a:off x="11757791" y="6527650"/>
            <a:ext cx="260645" cy="246217"/>
          </a:xfrm>
          <a:prstGeom prst="rect">
            <a:avLst/>
          </a:prstGeom>
          <a:ln w="12700">
            <a:miter lim="400000"/>
          </a:ln>
        </p:spPr>
        <p:txBody>
          <a:bodyPr wrap="none" lIns="45718" tIns="45718" rIns="45718" bIns="45718" anchor="b">
            <a:spAutoFit/>
          </a:bodyPr>
          <a:lstStyle>
            <a:lvl1pPr algn="r">
              <a:defRPr sz="1000">
                <a:latin typeface="Lucida Sans Unicode"/>
                <a:ea typeface="Lucida Sans Unicode"/>
                <a:cs typeface="Lucida Sans Unicode"/>
                <a:sym typeface="Lucida Sans Unicod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700" r:id="rId2"/>
  </p:sldLayoutIdLst>
  <p:transition spd="med"/>
  <p:txStyles>
    <p:titleStyle>
      <a:lvl1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1pPr>
      <a:lvl2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2pPr>
      <a:lvl3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3pPr>
      <a:lvl4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4pPr>
      <a:lvl5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5pPr>
      <a:lvl6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6pPr>
      <a:lvl7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7pPr>
      <a:lvl8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8pPr>
      <a:lvl9pPr marL="0" marR="0" indent="0" algn="l" defTabSz="914400" rtl="0" latinLnBrk="0">
        <a:lnSpc>
          <a:spcPct val="100000"/>
        </a:lnSpc>
        <a:spcBef>
          <a:spcPts val="0"/>
        </a:spcBef>
        <a:spcAft>
          <a:spcPts val="0"/>
        </a:spcAft>
        <a:buClrTx/>
        <a:buSzTx/>
        <a:buFontTx/>
        <a:buNone/>
        <a:tabLst/>
        <a:defRPr sz="4100" b="1" i="0" u="none" strike="noStrike" cap="none" spc="0" baseline="0">
          <a:solidFill>
            <a:srgbClr val="895D1D"/>
          </a:solidFill>
          <a:uFillTx/>
          <a:latin typeface="Lucida Sans Unicode"/>
          <a:ea typeface="Lucida Sans Unicode"/>
          <a:cs typeface="Lucida Sans Unicode"/>
          <a:sym typeface="Lucida Sans Unicode"/>
        </a:defRPr>
      </a:lvl9pPr>
    </p:titleStyle>
    <p:bodyStyle>
      <a:lvl1pPr marL="365125" marR="0" indent="-255585" algn="l" defTabSz="914400" rtl="0" latinLnBrk="0">
        <a:lnSpc>
          <a:spcPct val="100000"/>
        </a:lnSpc>
        <a:spcBef>
          <a:spcPts val="400"/>
        </a:spcBef>
        <a:spcAft>
          <a:spcPts val="0"/>
        </a:spcAft>
        <a:buClr>
          <a:schemeClr val="accent1"/>
        </a:buClr>
        <a:buSzPct val="68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1pPr>
      <a:lvl2pPr marL="660468" marR="0" indent="-268356"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2pPr>
      <a:lvl3pPr marL="924149" marR="0" indent="-293912"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3pPr>
      <a:lvl4pPr marL="1239251" marR="0" indent="-324851"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4pPr>
      <a:lvl5pPr marL="14859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5pPr>
      <a:lvl6pPr marL="19431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6pPr>
      <a:lvl7pPr marL="24003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7pPr>
      <a:lvl8pPr marL="28575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8pPr>
      <a:lvl9pPr marL="33147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1pPr>
      <a:lvl2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2pPr>
      <a:lvl3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3pPr>
      <a:lvl4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4pPr>
      <a:lvl5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5pPr>
      <a:lvl6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6pPr>
      <a:lvl7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7pPr>
      <a:lvl8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8pPr>
      <a:lvl9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Lucida Sans Unicode"/>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574052-1D1E-4FCD-1449-DB8FB288E0F3}"/>
              </a:ext>
            </a:extLst>
          </p:cNvPr>
          <p:cNvSpPr>
            <a:spLocks noGrp="1"/>
          </p:cNvSpPr>
          <p:nvPr>
            <p:ph type="title"/>
          </p:nvPr>
        </p:nvSpPr>
        <p:spPr>
          <a:xfrm>
            <a:off x="838200" y="60326"/>
            <a:ext cx="10515600" cy="684742"/>
          </a:xfrm>
          <a:prstGeom prst="rect">
            <a:avLst/>
          </a:prstGeom>
        </p:spPr>
        <p:txBody>
          <a:bodyPr vert="horz" lIns="91440" tIns="45720" rIns="91440" bIns="45720" rtlCol="0" anchor="ctr">
            <a:normAutofit/>
          </a:bodyPr>
          <a:lstStyle/>
          <a:p>
            <a:r>
              <a:rPr lang="en-US"/>
              <a:t>Key Points - Headlines</a:t>
            </a:r>
            <a:endParaRPr lang="en-GB"/>
          </a:p>
        </p:txBody>
      </p:sp>
      <p:sp>
        <p:nvSpPr>
          <p:cNvPr id="3" name="Text Placeholder 2">
            <a:extLst>
              <a:ext uri="{FF2B5EF4-FFF2-40B4-BE49-F238E27FC236}">
                <a16:creationId xmlns:a16="http://schemas.microsoft.com/office/drawing/2014/main" id="{40219F32-1431-7739-520F-42AC7C403B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718391-7C3F-ABD2-B709-611C9AF54019}"/>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73ADD-BCA9-4BCB-8919-F38826EAB23E}" type="datetimeFigureOut">
              <a:rPr lang="en-GB" smtClean="0"/>
              <a:t>15/05/2025</a:t>
            </a:fld>
            <a:endParaRPr lang="en-GB"/>
          </a:p>
        </p:txBody>
      </p:sp>
      <p:sp>
        <p:nvSpPr>
          <p:cNvPr id="5" name="Footer Placeholder 4">
            <a:extLst>
              <a:ext uri="{FF2B5EF4-FFF2-40B4-BE49-F238E27FC236}">
                <a16:creationId xmlns:a16="http://schemas.microsoft.com/office/drawing/2014/main" id="{2C888CB3-6516-4F8D-268C-87D558E7142F}"/>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C698F0C-5790-6C9E-8977-4F02462917E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F8F8C-6D73-4E3E-A3F8-0ED188A7AD8C}" type="slidenum">
              <a:rPr lang="en-GB" smtClean="0"/>
              <a:t>‹#›</a:t>
            </a:fld>
            <a:endParaRPr lang="en-GB"/>
          </a:p>
        </p:txBody>
      </p:sp>
    </p:spTree>
    <p:extLst>
      <p:ext uri="{BB962C8B-B14F-4D97-AF65-F5344CB8AC3E}">
        <p14:creationId xmlns:p14="http://schemas.microsoft.com/office/powerpoint/2010/main" val="240047744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ctr" defTabSz="914400" rtl="0" eaLnBrk="1" latinLnBrk="0" hangingPunct="1">
        <a:lnSpc>
          <a:spcPct val="90000"/>
        </a:lnSpc>
        <a:spcBef>
          <a:spcPct val="0"/>
        </a:spcBef>
        <a:buNone/>
        <a:defRPr sz="4000" b="1" kern="1200">
          <a:solidFill>
            <a:srgbClr val="002060"/>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obyn.noonan@oxfordshire.gov.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gov.uk/government/publications/homelessness-duty-to-refer/a-guide-to-the-duty-to-refer" TargetMode="External"/><Relationship Id="rId1" Type="http://schemas.openxmlformats.org/officeDocument/2006/relationships/slideLayout" Target="../slideLayouts/slideLayout2.xml"/><Relationship Id="rId4" Type="http://schemas.openxmlformats.org/officeDocument/2006/relationships/hyperlink" Target="https://www.gov.uk/guidance/homelessness-code-of-guidance-for-local-authorities/chapter-9-intentional-homelessnes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socialcarefuture.org.uk/" TargetMode="Externa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gov.uk/government/statistics/adult-social-care-in-england-monthly-statistics-april-2025/adult-social-care-in-england-monthly-statistics-april-2025" TargetMode="External"/><Relationship Id="rId3" Type="http://schemas.openxmlformats.org/officeDocument/2006/relationships/diagramLayout" Target="../diagrams/layout1.xml"/><Relationship Id="rId7" Type="http://schemas.openxmlformats.org/officeDocument/2006/relationships/hyperlink" Target="https://www.skillsforcare.org.uk/Adult-Social-Care-Workforce-Data/Workforce-intelligence/documents/Regional-summaries/2024/Regional-summaries-2024-South-East.pdf" TargetMode="Externa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511E9A-6AA9-7D5A-4176-ED19C4F347F6}"/>
              </a:ext>
            </a:extLst>
          </p:cNvPr>
          <p:cNvSpPr txBox="1"/>
          <p:nvPr/>
        </p:nvSpPr>
        <p:spPr>
          <a:xfrm>
            <a:off x="621893" y="1389864"/>
            <a:ext cx="10948214" cy="4508923"/>
          </a:xfrm>
          <a:prstGeom prst="rect">
            <a:avLst/>
          </a:prstGeom>
          <a:ln w="38100">
            <a:solidFill>
              <a:schemeClr val="bg1"/>
            </a:solidFill>
          </a:ln>
        </p:spPr>
        <p:style>
          <a:lnRef idx="2">
            <a:schemeClr val="accent1"/>
          </a:lnRef>
          <a:fillRef idx="1">
            <a:schemeClr val="lt1"/>
          </a:fillRef>
          <a:effectRef idx="0">
            <a:schemeClr val="accent1"/>
          </a:effectRef>
          <a:fontRef idx="minor">
            <a:schemeClr val="dk1"/>
          </a:fontRef>
        </p:style>
        <p:txBody>
          <a:bodyPr rot="0" spcFirstLastPara="1" vertOverflow="overflow" horzOverflow="overflow" vert="horz" wrap="square" lIns="45718" tIns="45718" rIns="45718" bIns="45718" numCol="1" spcCol="38100" rtlCol="0" fromWordArt="0" anchor="t" anchorCtr="0" forceAA="0" compatLnSpc="1">
            <a:prstTxWarp prst="textNoShape">
              <a:avLst/>
            </a:prstTxWarp>
            <a:spAutoFit/>
          </a:bodyPr>
          <a:lstStyle/>
          <a:p>
            <a:pPr algn="ctr"/>
            <a:r>
              <a:rPr lang="en-GB" sz="3200" b="1" dirty="0">
                <a:cs typeface="Segoe UI" panose="020B0502040204020203" pitchFamily="34" charset="0"/>
              </a:rPr>
              <a:t>South East Association of Directors of Adult Social Services </a:t>
            </a:r>
          </a:p>
          <a:p>
            <a:pPr algn="ctr"/>
            <a:r>
              <a:rPr lang="en-GB" sz="3200" b="1" dirty="0">
                <a:cs typeface="Segoe UI" panose="020B0502040204020203" pitchFamily="34" charset="0"/>
              </a:rPr>
              <a:t>(SE ADASS) </a:t>
            </a:r>
          </a:p>
          <a:p>
            <a:pPr algn="ctr"/>
            <a:r>
              <a:rPr lang="en-GB" sz="3200" b="1" dirty="0">
                <a:cs typeface="Segoe UI" panose="020B0502040204020203" pitchFamily="34" charset="0"/>
              </a:rPr>
              <a:t>Presentation for SE Improving System Flow Group</a:t>
            </a:r>
          </a:p>
          <a:p>
            <a:pPr algn="ctr"/>
            <a:endParaRPr lang="en-GB" sz="900" b="1" dirty="0">
              <a:cs typeface="Segoe UI" panose="020B0502040204020203" pitchFamily="34" charset="0"/>
            </a:endParaRPr>
          </a:p>
          <a:p>
            <a:pPr algn="ctr"/>
            <a:endParaRPr lang="en-GB" sz="3200" b="1" dirty="0">
              <a:cs typeface="Segoe UI" panose="020B0502040204020203" pitchFamily="34" charset="0"/>
            </a:endParaRPr>
          </a:p>
          <a:p>
            <a:pPr algn="ctr"/>
            <a:r>
              <a:rPr lang="en-GB" sz="3200" b="1" dirty="0">
                <a:cs typeface="Segoe UI" panose="020B0502040204020203" pitchFamily="34" charset="0"/>
              </a:rPr>
              <a:t>April 2025</a:t>
            </a:r>
          </a:p>
          <a:p>
            <a:pPr algn="ctr"/>
            <a:endParaRPr lang="en-GB" sz="1400" b="1" dirty="0">
              <a:cs typeface="Segoe UI" panose="020B0502040204020203" pitchFamily="34" charset="0"/>
            </a:endParaRPr>
          </a:p>
          <a:p>
            <a:pPr algn="ctr"/>
            <a:endParaRPr lang="en-GB" sz="1400" b="1" dirty="0">
              <a:cs typeface="Segoe UI" panose="020B0502040204020203" pitchFamily="34" charset="0"/>
            </a:endParaRPr>
          </a:p>
          <a:p>
            <a:pPr indent="2244725"/>
            <a:r>
              <a:rPr lang="en-GB" sz="2200" b="1" dirty="0">
                <a:cs typeface="Segoe UI" panose="020B0502040204020203" pitchFamily="34" charset="0"/>
              </a:rPr>
              <a:t>Robyn Noonan</a:t>
            </a:r>
            <a:endParaRPr lang="en-GB" sz="2200" dirty="0">
              <a:cs typeface="Segoe UI" panose="020B0502040204020203" pitchFamily="34" charset="0"/>
            </a:endParaRPr>
          </a:p>
          <a:p>
            <a:pPr indent="2244725"/>
            <a:r>
              <a:rPr lang="en-GB" sz="2200" dirty="0">
                <a:cs typeface="Segoe UI" panose="020B0502040204020203" pitchFamily="34" charset="0"/>
              </a:rPr>
              <a:t>Programme Director, SE ADASS</a:t>
            </a:r>
            <a:endParaRPr lang="en-GB" sz="2000" dirty="0">
              <a:cs typeface="Segoe UI" panose="020B0502040204020203" pitchFamily="34" charset="0"/>
            </a:endParaRPr>
          </a:p>
          <a:p>
            <a:pPr indent="2244725"/>
            <a:r>
              <a:rPr lang="en-GB" sz="2000" dirty="0">
                <a:cs typeface="Segoe UI" panose="020B0502040204020203" pitchFamily="34" charset="0"/>
                <a:hlinkClick r:id="rId2"/>
              </a:rPr>
              <a:t>robyn.noonan@oxfordshire.gov.uk</a:t>
            </a:r>
            <a:endParaRPr lang="en-GB" sz="2000" dirty="0">
              <a:cs typeface="Segoe UI" panose="020B0502040204020203" pitchFamily="34" charset="0"/>
            </a:endParaRPr>
          </a:p>
          <a:p>
            <a:pPr indent="2244725"/>
            <a:endParaRPr lang="en-GB" sz="2200" dirty="0">
              <a:cs typeface="Segoe UI" panose="020B0502040204020203" pitchFamily="34" charset="0"/>
            </a:endParaRPr>
          </a:p>
        </p:txBody>
      </p:sp>
      <p:cxnSp>
        <p:nvCxnSpPr>
          <p:cNvPr id="4" name="Straight Connector 3">
            <a:extLst>
              <a:ext uri="{FF2B5EF4-FFF2-40B4-BE49-F238E27FC236}">
                <a16:creationId xmlns:a16="http://schemas.microsoft.com/office/drawing/2014/main" id="{5EC1AB7D-D22C-B06D-E5AD-36505C454D4B}"/>
              </a:ext>
            </a:extLst>
          </p:cNvPr>
          <p:cNvCxnSpPr>
            <a:cxnSpLocks/>
          </p:cNvCxnSpPr>
          <p:nvPr/>
        </p:nvCxnSpPr>
        <p:spPr>
          <a:xfrm>
            <a:off x="1595120" y="3241040"/>
            <a:ext cx="9001760" cy="0"/>
          </a:xfrm>
          <a:prstGeom prst="line">
            <a:avLst/>
          </a:prstGeom>
          <a:noFill/>
          <a:ln w="38100" cap="flat">
            <a:solidFill>
              <a:schemeClr val="accent1"/>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3780829623"/>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5C4F-E390-59F8-045A-650C0EF47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96BD8D-29D1-94EA-A7F9-8B9A701DB6C0}"/>
              </a:ext>
            </a:extLst>
          </p:cNvPr>
          <p:cNvSpPr>
            <a:spLocks noGrp="1"/>
          </p:cNvSpPr>
          <p:nvPr>
            <p:ph type="title"/>
          </p:nvPr>
        </p:nvSpPr>
        <p:spPr>
          <a:xfrm>
            <a:off x="533037" y="426832"/>
            <a:ext cx="8915862" cy="737758"/>
          </a:xfrm>
        </p:spPr>
        <p:txBody>
          <a:bodyPr/>
          <a:lstStyle/>
          <a:p>
            <a:r>
              <a:rPr lang="en-GB" altLang="en-US" sz="2600" dirty="0">
                <a:solidFill>
                  <a:schemeClr val="tx1"/>
                </a:solidFill>
                <a:latin typeface="+mn-lt"/>
                <a:cs typeface="Calibri" panose="020F0502020204030204" pitchFamily="34" charset="0"/>
              </a:rPr>
              <a:t>What are some of the things that Adult Social Care (ASC) isn’t responsible for that can confuse our partners……</a:t>
            </a:r>
            <a:endParaRPr lang="en-GB" sz="2600" u="sng" dirty="0">
              <a:solidFill>
                <a:schemeClr val="tx1"/>
              </a:solidFill>
              <a:latin typeface="+mn-lt"/>
            </a:endParaRPr>
          </a:p>
        </p:txBody>
      </p:sp>
      <p:sp>
        <p:nvSpPr>
          <p:cNvPr id="3" name="Content Placeholder 2">
            <a:extLst>
              <a:ext uri="{FF2B5EF4-FFF2-40B4-BE49-F238E27FC236}">
                <a16:creationId xmlns:a16="http://schemas.microsoft.com/office/drawing/2014/main" id="{7F01F351-1BB2-A994-01C4-9803DC310C88}"/>
              </a:ext>
            </a:extLst>
          </p:cNvPr>
          <p:cNvSpPr>
            <a:spLocks noGrp="1"/>
          </p:cNvSpPr>
          <p:nvPr>
            <p:ph idx="1"/>
          </p:nvPr>
        </p:nvSpPr>
        <p:spPr>
          <a:xfrm>
            <a:off x="533037" y="1587388"/>
            <a:ext cx="11125926" cy="4457812"/>
          </a:xfrm>
        </p:spPr>
        <p:txBody>
          <a:bodyPr/>
          <a:lstStyle/>
          <a:p>
            <a:pPr marL="109540" indent="0">
              <a:spcBef>
                <a:spcPts val="0"/>
              </a:spcBef>
              <a:buNone/>
            </a:pPr>
            <a:r>
              <a:rPr lang="en-GB" sz="2000" dirty="0">
                <a:latin typeface="+mn-lt"/>
              </a:rPr>
              <a:t>Adult social care primarily focuses on helping people to stay well and independent for as long as possible at home in their community/ neighbourhood. There are certain areas and responsibilities that adult social care does not cover:</a:t>
            </a:r>
          </a:p>
          <a:p>
            <a:pPr marL="109540" indent="0">
              <a:spcBef>
                <a:spcPts val="0"/>
              </a:spcBef>
              <a:buNone/>
            </a:pPr>
            <a:endParaRPr lang="en-GB" sz="800" dirty="0">
              <a:latin typeface="+mn-lt"/>
            </a:endParaRPr>
          </a:p>
          <a:p>
            <a:pPr>
              <a:spcBef>
                <a:spcPts val="0"/>
              </a:spcBef>
              <a:buClr>
                <a:srgbClr val="0070C0"/>
              </a:buClr>
              <a:buSzPct val="60000"/>
              <a:buFont typeface="Wingdings" panose="05000000000000000000" pitchFamily="2" charset="2"/>
              <a:buChar char="Ø"/>
            </a:pPr>
            <a:r>
              <a:rPr lang="en-GB" sz="2000" b="1" dirty="0">
                <a:latin typeface="+mn-lt"/>
              </a:rPr>
              <a:t>Crisis Intervention: </a:t>
            </a:r>
            <a:r>
              <a:rPr lang="en-GB" sz="2000" dirty="0">
                <a:latin typeface="+mn-lt"/>
              </a:rPr>
              <a:t>crisis intervention services are usually provided by specialised mental health crisis teams or emergency services</a:t>
            </a:r>
          </a:p>
          <a:p>
            <a:pPr>
              <a:spcBef>
                <a:spcPts val="0"/>
              </a:spcBef>
              <a:buClr>
                <a:srgbClr val="0070C0"/>
              </a:buClr>
              <a:buSzPct val="60000"/>
              <a:buFont typeface="Wingdings" panose="05000000000000000000" pitchFamily="2" charset="2"/>
              <a:buChar char="Ø"/>
            </a:pPr>
            <a:r>
              <a:rPr lang="en-GB" sz="2000" b="1" dirty="0">
                <a:latin typeface="+mn-lt"/>
              </a:rPr>
              <a:t>Housing/ Homelessness Services</a:t>
            </a:r>
            <a:r>
              <a:rPr lang="en-GB" sz="2000" dirty="0">
                <a:latin typeface="+mn-lt"/>
              </a:rPr>
              <a:t>: ASC may work closely with housing services (e.g. developing extra care housing/ supported living) to ensure individuals have suitable living conditions but it doesn’t directly provide housing or manage housing services</a:t>
            </a:r>
          </a:p>
          <a:p>
            <a:pPr>
              <a:spcBef>
                <a:spcPts val="0"/>
              </a:spcBef>
              <a:buClr>
                <a:srgbClr val="0070C0"/>
              </a:buClr>
              <a:buSzPct val="60000"/>
              <a:buFont typeface="Wingdings" panose="05000000000000000000" pitchFamily="2" charset="2"/>
              <a:buChar char="Ø"/>
            </a:pPr>
            <a:r>
              <a:rPr lang="en-GB" sz="2000" b="1" dirty="0">
                <a:latin typeface="+mn-lt"/>
              </a:rPr>
              <a:t>Primary health support:</a:t>
            </a:r>
            <a:r>
              <a:rPr lang="en-GB" sz="2000" dirty="0">
                <a:latin typeface="+mn-lt"/>
              </a:rPr>
              <a:t> continuing healthcare &amp; delegated healthcare is the responsibility of the NHS. ASC will deliver delegated healthcare with the correct governance and accountabilities in place</a:t>
            </a:r>
          </a:p>
          <a:p>
            <a:pPr>
              <a:spcBef>
                <a:spcPts val="0"/>
              </a:spcBef>
              <a:buClr>
                <a:srgbClr val="0070C0"/>
              </a:buClr>
              <a:buSzPct val="60000"/>
              <a:buFont typeface="Wingdings" panose="05000000000000000000" pitchFamily="2" charset="2"/>
              <a:buChar char="Ø"/>
            </a:pPr>
            <a:r>
              <a:rPr lang="en-GB" sz="2000" b="1" dirty="0">
                <a:latin typeface="+mn-lt"/>
              </a:rPr>
              <a:t>Financial Assistance: </a:t>
            </a:r>
            <a:r>
              <a:rPr lang="en-GB" sz="2000" dirty="0">
                <a:latin typeface="+mn-lt"/>
              </a:rPr>
              <a:t>Whilst ASC may help with financial assessments and managing payments for care services, it does not provide benefits. These are managed by other government departments.</a:t>
            </a:r>
          </a:p>
          <a:p>
            <a:pPr>
              <a:spcBef>
                <a:spcPts val="0"/>
              </a:spcBef>
              <a:buClr>
                <a:srgbClr val="0070C0"/>
              </a:buClr>
              <a:buSzPct val="60000"/>
              <a:buFont typeface="Wingdings" panose="05000000000000000000" pitchFamily="2" charset="2"/>
              <a:buChar char="Ø"/>
            </a:pPr>
            <a:r>
              <a:rPr lang="en-GB" sz="2000" b="1" dirty="0">
                <a:latin typeface="+mn-lt"/>
              </a:rPr>
              <a:t>Substance misuse: </a:t>
            </a:r>
            <a:r>
              <a:rPr lang="en-GB" sz="2000" dirty="0">
                <a:latin typeface="+mn-lt"/>
              </a:rPr>
              <a:t>treatment for addiction</a:t>
            </a:r>
            <a:endParaRPr lang="en-GB" sz="2200" dirty="0">
              <a:latin typeface="+mn-lt"/>
            </a:endParaRPr>
          </a:p>
        </p:txBody>
      </p:sp>
    </p:spTree>
    <p:extLst>
      <p:ext uri="{BB962C8B-B14F-4D97-AF65-F5344CB8AC3E}">
        <p14:creationId xmlns:p14="http://schemas.microsoft.com/office/powerpoint/2010/main" val="2429606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F28BC-B222-AEE0-E197-6A2473FF3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01358-E53A-94FE-33C7-CF1274366B09}"/>
              </a:ext>
            </a:extLst>
          </p:cNvPr>
          <p:cNvSpPr>
            <a:spLocks noGrp="1"/>
          </p:cNvSpPr>
          <p:nvPr>
            <p:ph type="title"/>
          </p:nvPr>
        </p:nvSpPr>
        <p:spPr>
          <a:xfrm>
            <a:off x="427445" y="97062"/>
            <a:ext cx="8915862" cy="737758"/>
          </a:xfrm>
        </p:spPr>
        <p:txBody>
          <a:bodyPr/>
          <a:lstStyle/>
          <a:p>
            <a:r>
              <a:rPr lang="en-GB" sz="2600" dirty="0">
                <a:solidFill>
                  <a:schemeClr val="tx1"/>
                </a:solidFill>
                <a:latin typeface="+mn-lt"/>
                <a:cs typeface="Calibri" panose="020F0502020204030204" pitchFamily="34" charset="0"/>
              </a:rPr>
              <a:t>Case Studies for Discussion</a:t>
            </a:r>
            <a:endParaRPr lang="en-GB" sz="2600" dirty="0">
              <a:solidFill>
                <a:schemeClr val="tx1"/>
              </a:solidFill>
              <a:latin typeface="+mn-lt"/>
            </a:endParaRPr>
          </a:p>
        </p:txBody>
      </p:sp>
      <p:sp>
        <p:nvSpPr>
          <p:cNvPr id="3" name="Content Placeholder 2">
            <a:extLst>
              <a:ext uri="{FF2B5EF4-FFF2-40B4-BE49-F238E27FC236}">
                <a16:creationId xmlns:a16="http://schemas.microsoft.com/office/drawing/2014/main" id="{09F8C3AA-30C8-EFA0-B89D-AA5BB8C65A99}"/>
              </a:ext>
            </a:extLst>
          </p:cNvPr>
          <p:cNvSpPr>
            <a:spLocks noGrp="1"/>
          </p:cNvSpPr>
          <p:nvPr>
            <p:ph idx="1"/>
          </p:nvPr>
        </p:nvSpPr>
        <p:spPr>
          <a:xfrm>
            <a:off x="579120" y="1716678"/>
            <a:ext cx="10903131" cy="3678283"/>
          </a:xfrm>
        </p:spPr>
        <p:txBody>
          <a:bodyPr/>
          <a:lstStyle/>
          <a:p>
            <a:pPr marL="109540" indent="0">
              <a:spcBef>
                <a:spcPts val="0"/>
              </a:spcBef>
              <a:buNone/>
            </a:pPr>
            <a:endParaRPr lang="en-GB" sz="2400" dirty="0">
              <a:latin typeface="+mn-lt"/>
            </a:endParaRPr>
          </a:p>
          <a:p>
            <a:pPr marL="109540" indent="0">
              <a:spcBef>
                <a:spcPts val="0"/>
              </a:spcBef>
              <a:buNone/>
            </a:pPr>
            <a:endParaRPr lang="en-GB" sz="1000" dirty="0">
              <a:latin typeface="+mn-lt"/>
            </a:endParaRPr>
          </a:p>
        </p:txBody>
      </p:sp>
      <p:sp>
        <p:nvSpPr>
          <p:cNvPr id="4" name="Rectangle: Rounded Corners 3">
            <a:extLst>
              <a:ext uri="{FF2B5EF4-FFF2-40B4-BE49-F238E27FC236}">
                <a16:creationId xmlns:a16="http://schemas.microsoft.com/office/drawing/2014/main" id="{B6A1E973-741F-7EDC-0BFB-254718DA0CD4}"/>
              </a:ext>
            </a:extLst>
          </p:cNvPr>
          <p:cNvSpPr/>
          <p:nvPr/>
        </p:nvSpPr>
        <p:spPr>
          <a:xfrm>
            <a:off x="5586550" y="819655"/>
            <a:ext cx="6515460" cy="1188000"/>
          </a:xfrm>
          <a:prstGeom prst="roundRect">
            <a:avLst/>
          </a:prstGeom>
          <a:solidFill>
            <a:schemeClr val="accent5">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Relevant Legislation</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Does the person have Care Act needs?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Does CD have mental capacity to understand his care and support needs &amp; the choice to drink alcohol &amp; understand the risks to him? </a:t>
            </a:r>
            <a:r>
              <a:rPr lang="en-GB" sz="1400" dirty="0">
                <a:solidFill>
                  <a:schemeClr val="bg1"/>
                </a:solidFill>
                <a:latin typeface="Aptos Narrow" panose="020B0004020202020204" pitchFamily="34" charset="0"/>
                <a:ea typeface="+mj-ea"/>
                <a:cs typeface="Calibri" panose="020F0502020204030204" pitchFamily="34" charset="0"/>
                <a:sym typeface="Helvetica"/>
              </a:rPr>
              <a:t>Does </a:t>
            </a:r>
            <a:r>
              <a:rPr lang="en-GB" sz="1400" dirty="0" err="1">
                <a:solidFill>
                  <a:schemeClr val="bg1"/>
                </a:solidFill>
                <a:latin typeface="Aptos Narrow" panose="020B0004020202020204" pitchFamily="34" charset="0"/>
                <a:ea typeface="+mj-ea"/>
                <a:cs typeface="Calibri" panose="020F0502020204030204" pitchFamily="34" charset="0"/>
                <a:sym typeface="Helvetica"/>
              </a:rPr>
              <a:t>DoLs</a:t>
            </a:r>
            <a:r>
              <a:rPr lang="en-GB" sz="1400" dirty="0">
                <a:solidFill>
                  <a:schemeClr val="bg1"/>
                </a:solidFill>
                <a:latin typeface="Aptos Narrow" panose="020B0004020202020204" pitchFamily="34" charset="0"/>
                <a:ea typeface="+mj-ea"/>
                <a:cs typeface="Calibri" panose="020F0502020204030204" pitchFamily="34" charset="0"/>
                <a:sym typeface="Helvetica"/>
              </a:rPr>
              <a:t> apply?</a:t>
            </a:r>
            <a:endPar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Right to family life under the Human Rights Act</a:t>
            </a:r>
            <a:endPar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p:txBody>
      </p:sp>
      <p:sp>
        <p:nvSpPr>
          <p:cNvPr id="5" name="Rectangle: Rounded Corners 4">
            <a:extLst>
              <a:ext uri="{FF2B5EF4-FFF2-40B4-BE49-F238E27FC236}">
                <a16:creationId xmlns:a16="http://schemas.microsoft.com/office/drawing/2014/main" id="{8C858503-5E3E-D949-3379-A0F77FFFCF92}"/>
              </a:ext>
            </a:extLst>
          </p:cNvPr>
          <p:cNvSpPr/>
          <p:nvPr/>
        </p:nvSpPr>
        <p:spPr>
          <a:xfrm>
            <a:off x="5586544" y="2079819"/>
            <a:ext cx="6515461" cy="1476000"/>
          </a:xfrm>
          <a:prstGeom prst="roundRect">
            <a:avLst/>
          </a:prstGeom>
          <a:solidFill>
            <a:schemeClr val="accent4">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i="0" u="none" strike="noStrike" cap="none" spc="0" normalizeH="0" baseline="0" dirty="0">
                <a:ln>
                  <a:noFill/>
                </a:ln>
                <a:solidFill>
                  <a:schemeClr val="bg1"/>
                </a:solidFill>
                <a:effectLst/>
                <a:uFillTx/>
                <a:latin typeface="Aptos Narrow" panose="020B0004020202020204" pitchFamily="34" charset="0"/>
                <a:ea typeface="+mj-ea"/>
                <a:cs typeface="+mj-cs"/>
                <a:sym typeface="Helvetica"/>
              </a:rPr>
              <a:t>Acute hospital response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mj-cs"/>
                <a:sym typeface="Helvetica"/>
              </a:rPr>
              <a:t>There was nothing the acute hospital could offer CD on each admission once he was sober, and he didn’t meet the criteria for MH crisis intervention</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mj-cs"/>
                <a:sym typeface="Helvetica"/>
              </a:rPr>
              <a:t>The hospital wanted the community to act to prevent further admissions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mj-cs"/>
                <a:sym typeface="Helvetica"/>
              </a:rPr>
              <a:t>The hospital assessed CD as not having capacity to understand his care &amp; support needs and wanted social care to ‘place’ him somewhere with a locked door</a:t>
            </a:r>
          </a:p>
        </p:txBody>
      </p:sp>
      <p:sp>
        <p:nvSpPr>
          <p:cNvPr id="6" name="Rectangle: Rounded Corners 5">
            <a:extLst>
              <a:ext uri="{FF2B5EF4-FFF2-40B4-BE49-F238E27FC236}">
                <a16:creationId xmlns:a16="http://schemas.microsoft.com/office/drawing/2014/main" id="{E61D99AE-FE34-D416-6763-EC6A0F158943}"/>
              </a:ext>
            </a:extLst>
          </p:cNvPr>
          <p:cNvSpPr/>
          <p:nvPr/>
        </p:nvSpPr>
        <p:spPr>
          <a:xfrm>
            <a:off x="5586544" y="3591983"/>
            <a:ext cx="6515461" cy="3024000"/>
          </a:xfrm>
          <a:prstGeom prst="roundRect">
            <a:avLst/>
          </a:prstGeom>
          <a:solidFill>
            <a:schemeClr val="accent3">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Adult Social Care (ASC) Response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CD was assessed as not having Care Act needs but difficult to hold him anywhere long enough to assess properly</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CD has his own flat to return to and ASC can’t send someone to a care home that ‘requires improvement’. He was choosing to go home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CD was assessed as having capacity to understand his care &amp; support needs and would not meet the threshold for a mental health detention &amp; </a:t>
            </a:r>
            <a:r>
              <a:rPr kumimoji="0" lang="en-GB" sz="1400" i="0" u="none" strike="noStrike" cap="none" spc="0" normalizeH="0" baseline="0" dirty="0" err="1">
                <a:ln>
                  <a:noFill/>
                </a:ln>
                <a:solidFill>
                  <a:schemeClr val="bg1"/>
                </a:solidFill>
                <a:effectLst/>
                <a:uFillTx/>
                <a:latin typeface="Aptos Narrow" panose="020B0004020202020204" pitchFamily="34" charset="0"/>
                <a:ea typeface="+mj-ea"/>
                <a:cs typeface="Calibri" panose="020F0502020204030204" pitchFamily="34" charset="0"/>
                <a:sym typeface="Helvetica"/>
              </a:rPr>
              <a:t>DoLs</a:t>
            </a: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 doesn't apply</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ASC are required to appoint an advocate and refer the mental capacity decision to the Court of Protection – where there was a 9 month delay. The health &amp; social care professionals would have to defend their MCA assessment in court</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The only legal powers adult social care have - Care Act, Mental Capacity Act and Mental Health Act</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Does CD have a right to further </a:t>
            </a:r>
            <a:r>
              <a:rPr lang="en-GB" sz="1400" dirty="0">
                <a:solidFill>
                  <a:schemeClr val="bg1"/>
                </a:solidFill>
                <a:latin typeface="Aptos Narrow" panose="020B0004020202020204" pitchFamily="34" charset="0"/>
                <a:ea typeface="+mj-ea"/>
                <a:cs typeface="Calibri" panose="020F0502020204030204" pitchFamily="34" charset="0"/>
                <a:sym typeface="Helvetica"/>
              </a:rPr>
              <a:t>rehabilitation if he agreed to stop drinking?</a:t>
            </a:r>
            <a:endPar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p:txBody>
      </p:sp>
      <p:pic>
        <p:nvPicPr>
          <p:cNvPr id="8" name="Picture 7">
            <a:extLst>
              <a:ext uri="{FF2B5EF4-FFF2-40B4-BE49-F238E27FC236}">
                <a16:creationId xmlns:a16="http://schemas.microsoft.com/office/drawing/2014/main" id="{C6C5EA7F-A70D-4A58-292F-7FAD2889FDE8}"/>
              </a:ext>
            </a:extLst>
          </p:cNvPr>
          <p:cNvPicPr>
            <a:picLocks noChangeAspect="1"/>
          </p:cNvPicPr>
          <p:nvPr/>
        </p:nvPicPr>
        <p:blipFill>
          <a:blip r:embed="rId2"/>
          <a:stretch>
            <a:fillRect/>
          </a:stretch>
        </p:blipFill>
        <p:spPr>
          <a:xfrm>
            <a:off x="233680" y="770807"/>
            <a:ext cx="5070565" cy="5115333"/>
          </a:xfrm>
          <a:prstGeom prst="rect">
            <a:avLst/>
          </a:prstGeom>
        </p:spPr>
      </p:pic>
      <p:sp>
        <p:nvSpPr>
          <p:cNvPr id="9" name="TextBox 8">
            <a:extLst>
              <a:ext uri="{FF2B5EF4-FFF2-40B4-BE49-F238E27FC236}">
                <a16:creationId xmlns:a16="http://schemas.microsoft.com/office/drawing/2014/main" id="{0A16FDEF-C8F0-89D2-6BAF-CCF9548BCCE1}"/>
              </a:ext>
            </a:extLst>
          </p:cNvPr>
          <p:cNvSpPr txBox="1"/>
          <p:nvPr/>
        </p:nvSpPr>
        <p:spPr>
          <a:xfrm>
            <a:off x="427445" y="971860"/>
            <a:ext cx="4785360"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GB" sz="1800" b="1"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Case Study 1</a:t>
            </a:r>
          </a:p>
        </p:txBody>
      </p:sp>
      <p:sp>
        <p:nvSpPr>
          <p:cNvPr id="10" name="TextBox 9">
            <a:extLst>
              <a:ext uri="{FF2B5EF4-FFF2-40B4-BE49-F238E27FC236}">
                <a16:creationId xmlns:a16="http://schemas.microsoft.com/office/drawing/2014/main" id="{4F23FCEA-D5F7-ABC9-1131-2B9BCED570DA}"/>
              </a:ext>
            </a:extLst>
          </p:cNvPr>
          <p:cNvSpPr txBox="1"/>
          <p:nvPr/>
        </p:nvSpPr>
        <p:spPr>
          <a:xfrm>
            <a:off x="335280" y="1245941"/>
            <a:ext cx="4968965" cy="48013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800" b="0"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A man CD of working age with a brain injury, having his seventh child, recently released from a short prison stay. On release from prison, CD starts drinking binges again at which time he disappears for days and is often found collapsed in the street and an ambulance is called by a member of the public. </a:t>
            </a:r>
            <a:r>
              <a:rPr lang="en-GB" dirty="0">
                <a:solidFill>
                  <a:srgbClr val="000000"/>
                </a:solidFill>
                <a:latin typeface="Calibri" panose="020F0502020204030204" pitchFamily="34" charset="0"/>
                <a:ea typeface="+mj-ea"/>
                <a:cs typeface="Calibri" panose="020F0502020204030204" pitchFamily="34" charset="0"/>
                <a:sym typeface="Helvetica"/>
              </a:rPr>
              <a:t>CD</a:t>
            </a:r>
            <a:r>
              <a:rPr kumimoji="0" lang="en-GB" sz="1800" b="0"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 is regularly presenting at the acute hospital via ambulance and getting ‘stuck’ in hospital as he is refusing any support &amp; hospital discharge team feel it is unsafe to send him home without support. CD</a:t>
            </a:r>
            <a:r>
              <a:rPr lang="en-GB" dirty="0">
                <a:solidFill>
                  <a:srgbClr val="000000"/>
                </a:solidFill>
                <a:latin typeface="Calibri" panose="020F0502020204030204" pitchFamily="34" charset="0"/>
                <a:ea typeface="+mj-ea"/>
                <a:cs typeface="Calibri" panose="020F0502020204030204" pitchFamily="34" charset="0"/>
                <a:sym typeface="Helvetica"/>
              </a:rPr>
              <a:t> has had two episodes of funded rehabilitation, and the addiction services are reluctant to offer him a third whilst he says he will continue to drink. At the time there were only two ‘wet’ care homes, both in London with poor CQC ratings which he refused for a period of assessment.</a:t>
            </a:r>
          </a:p>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endParaRPr>
          </a:p>
        </p:txBody>
      </p:sp>
    </p:spTree>
    <p:extLst>
      <p:ext uri="{BB962C8B-B14F-4D97-AF65-F5344CB8AC3E}">
        <p14:creationId xmlns:p14="http://schemas.microsoft.com/office/powerpoint/2010/main" val="2335571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C8799-1821-7758-D7D4-AC2C9122A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159A69-7848-7571-DFD4-007CBCC72142}"/>
              </a:ext>
            </a:extLst>
          </p:cNvPr>
          <p:cNvSpPr>
            <a:spLocks noGrp="1"/>
          </p:cNvSpPr>
          <p:nvPr>
            <p:ph type="title"/>
          </p:nvPr>
        </p:nvSpPr>
        <p:spPr>
          <a:xfrm>
            <a:off x="267680" y="111067"/>
            <a:ext cx="8915862" cy="737758"/>
          </a:xfrm>
        </p:spPr>
        <p:txBody>
          <a:bodyPr/>
          <a:lstStyle/>
          <a:p>
            <a:r>
              <a:rPr lang="en-GB" sz="2600" dirty="0">
                <a:solidFill>
                  <a:schemeClr val="tx1"/>
                </a:solidFill>
                <a:latin typeface="+mn-lt"/>
                <a:cs typeface="Calibri" panose="020F0502020204030204" pitchFamily="34" charset="0"/>
              </a:rPr>
              <a:t>Case Studies for Discussion</a:t>
            </a:r>
            <a:endParaRPr lang="en-GB" sz="2600" dirty="0">
              <a:solidFill>
                <a:schemeClr val="tx1"/>
              </a:solidFill>
              <a:latin typeface="+mn-lt"/>
            </a:endParaRPr>
          </a:p>
        </p:txBody>
      </p:sp>
      <p:sp>
        <p:nvSpPr>
          <p:cNvPr id="3" name="Content Placeholder 2">
            <a:extLst>
              <a:ext uri="{FF2B5EF4-FFF2-40B4-BE49-F238E27FC236}">
                <a16:creationId xmlns:a16="http://schemas.microsoft.com/office/drawing/2014/main" id="{1D3E316C-4A32-A047-5587-A15F7E915F27}"/>
              </a:ext>
            </a:extLst>
          </p:cNvPr>
          <p:cNvSpPr>
            <a:spLocks noGrp="1"/>
          </p:cNvSpPr>
          <p:nvPr>
            <p:ph idx="1"/>
          </p:nvPr>
        </p:nvSpPr>
        <p:spPr>
          <a:xfrm>
            <a:off x="579120" y="1716678"/>
            <a:ext cx="10903131" cy="3678283"/>
          </a:xfrm>
        </p:spPr>
        <p:txBody>
          <a:bodyPr/>
          <a:lstStyle/>
          <a:p>
            <a:pPr marL="109540" indent="0">
              <a:spcBef>
                <a:spcPts val="0"/>
              </a:spcBef>
              <a:buNone/>
            </a:pPr>
            <a:endParaRPr lang="en-GB" sz="2400" dirty="0">
              <a:latin typeface="+mn-lt"/>
            </a:endParaRPr>
          </a:p>
          <a:p>
            <a:pPr marL="109540" indent="0">
              <a:spcBef>
                <a:spcPts val="0"/>
              </a:spcBef>
              <a:buNone/>
            </a:pPr>
            <a:endParaRPr lang="en-GB" sz="1000" dirty="0">
              <a:latin typeface="+mn-lt"/>
            </a:endParaRPr>
          </a:p>
        </p:txBody>
      </p:sp>
      <p:sp>
        <p:nvSpPr>
          <p:cNvPr id="4" name="Rectangle: Rounded Corners 3">
            <a:extLst>
              <a:ext uri="{FF2B5EF4-FFF2-40B4-BE49-F238E27FC236}">
                <a16:creationId xmlns:a16="http://schemas.microsoft.com/office/drawing/2014/main" id="{2CD2DE04-2F01-4B93-5711-28A7AE17C816}"/>
              </a:ext>
            </a:extLst>
          </p:cNvPr>
          <p:cNvSpPr/>
          <p:nvPr/>
        </p:nvSpPr>
        <p:spPr>
          <a:xfrm>
            <a:off x="5341473" y="802510"/>
            <a:ext cx="6675738" cy="1872000"/>
          </a:xfrm>
          <a:prstGeom prst="roundRect">
            <a:avLst/>
          </a:prstGeom>
          <a:solidFill>
            <a:schemeClr val="accent5">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Relevant legislation</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Does the person have Care Act needs?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Does AP have mental capacity to understand his care and support needs? </a:t>
            </a:r>
            <a:r>
              <a:rPr lang="en-GB" sz="1400" dirty="0">
                <a:solidFill>
                  <a:schemeClr val="bg1"/>
                </a:solidFill>
                <a:latin typeface="Aptos Narrow" panose="020B0004020202020204" pitchFamily="34" charset="0"/>
                <a:ea typeface="+mj-ea"/>
                <a:cs typeface="Calibri" panose="020F0502020204030204" pitchFamily="34" charset="0"/>
                <a:sym typeface="Helvetica"/>
              </a:rPr>
              <a:t>Does </a:t>
            </a:r>
            <a:r>
              <a:rPr lang="en-GB" sz="1400" dirty="0" err="1">
                <a:solidFill>
                  <a:schemeClr val="bg1"/>
                </a:solidFill>
                <a:latin typeface="Aptos Narrow" panose="020B0004020202020204" pitchFamily="34" charset="0"/>
                <a:ea typeface="+mj-ea"/>
                <a:cs typeface="Calibri" panose="020F0502020204030204" pitchFamily="34" charset="0"/>
                <a:sym typeface="Helvetica"/>
              </a:rPr>
              <a:t>DoLs</a:t>
            </a:r>
            <a:r>
              <a:rPr lang="en-GB" sz="1400" dirty="0">
                <a:solidFill>
                  <a:schemeClr val="bg1"/>
                </a:solidFill>
                <a:latin typeface="Aptos Narrow" panose="020B0004020202020204" pitchFamily="34" charset="0"/>
                <a:ea typeface="+mj-ea"/>
                <a:cs typeface="Calibri" panose="020F0502020204030204" pitchFamily="34" charset="0"/>
                <a:sym typeface="Helvetica"/>
              </a:rPr>
              <a:t> apply?</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Would he meet the </a:t>
            </a:r>
            <a:r>
              <a:rPr lang="en-GB" sz="1400" dirty="0">
                <a:solidFill>
                  <a:schemeClr val="bg1"/>
                </a:solidFill>
                <a:latin typeface="Aptos Narrow" panose="020B0004020202020204" pitchFamily="34" charset="0"/>
                <a:ea typeface="+mj-ea"/>
                <a:cs typeface="Calibri" panose="020F0502020204030204" pitchFamily="34" charset="0"/>
                <a:sym typeface="Helvetica"/>
              </a:rPr>
              <a:t>M</a:t>
            </a: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ental </a:t>
            </a:r>
            <a:r>
              <a:rPr lang="en-GB" sz="1400" dirty="0">
                <a:solidFill>
                  <a:schemeClr val="bg1"/>
                </a:solidFill>
                <a:latin typeface="Aptos Narrow" panose="020B0004020202020204" pitchFamily="34" charset="0"/>
                <a:ea typeface="+mj-ea"/>
                <a:cs typeface="Calibri" panose="020F0502020204030204" pitchFamily="34" charset="0"/>
                <a:sym typeface="Helvetica"/>
              </a:rPr>
              <a:t>H</a:t>
            </a: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ealth Act detention thresh</a:t>
            </a:r>
            <a:r>
              <a:rPr lang="en-GB" sz="1400" dirty="0">
                <a:solidFill>
                  <a:schemeClr val="bg1"/>
                </a:solidFill>
                <a:latin typeface="Aptos Narrow" panose="020B0004020202020204" pitchFamily="34" charset="0"/>
                <a:ea typeface="+mj-ea"/>
                <a:cs typeface="Calibri" panose="020F0502020204030204" pitchFamily="34" charset="0"/>
                <a:sym typeface="Helvetica"/>
              </a:rPr>
              <a:t>old or the Community Mental Health Team support threshold?</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Duty to refer for housing - </a:t>
            </a:r>
            <a:r>
              <a:rPr lang="en-GB" sz="1400" dirty="0">
                <a:latin typeface="Aptos Narrow" panose="020B0004020202020204" pitchFamily="34" charset="0"/>
                <a:hlinkClick r:id="rId2"/>
              </a:rPr>
              <a:t>A guide to the duty to refer - GOV.UK</a:t>
            </a:r>
            <a:endParaRPr kumimoji="0" lang="en-GB" sz="1400" b="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Is AP a priority for housing? Does he need an advocate?</a:t>
            </a:r>
            <a:endParaRPr kumimoji="0" lang="en-GB" sz="1400" b="0" i="1"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p:txBody>
      </p:sp>
      <p:sp>
        <p:nvSpPr>
          <p:cNvPr id="5" name="Rectangle: Rounded Corners 4">
            <a:extLst>
              <a:ext uri="{FF2B5EF4-FFF2-40B4-BE49-F238E27FC236}">
                <a16:creationId xmlns:a16="http://schemas.microsoft.com/office/drawing/2014/main" id="{F0D542AD-D23D-F64B-7BDC-EACA0864D6BF}"/>
              </a:ext>
            </a:extLst>
          </p:cNvPr>
          <p:cNvSpPr/>
          <p:nvPr/>
        </p:nvSpPr>
        <p:spPr>
          <a:xfrm>
            <a:off x="5341473" y="2710510"/>
            <a:ext cx="6675737" cy="2088000"/>
          </a:xfrm>
          <a:prstGeom prst="roundRect">
            <a:avLst/>
          </a:prstGeom>
          <a:solidFill>
            <a:schemeClr val="accent4">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Acute hospital response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Discharge planning discovered that </a:t>
            </a:r>
            <a:r>
              <a:rPr lang="en-GB" sz="1400" dirty="0">
                <a:solidFill>
                  <a:schemeClr val="bg1"/>
                </a:solidFill>
                <a:latin typeface="Aptos Narrow" panose="020B0004020202020204" pitchFamily="34" charset="0"/>
                <a:ea typeface="+mj-ea"/>
                <a:cs typeface="Calibri" panose="020F0502020204030204" pitchFamily="34" charset="0"/>
                <a:sym typeface="Helvetica"/>
              </a:rPr>
              <a:t>AP</a:t>
            </a:r>
            <a:r>
              <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 was ‘intentionally’ homeless.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If AP has Care Act eligible needs, why is he still in hospital?</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Does </a:t>
            </a:r>
            <a:r>
              <a:rPr lang="en-GB" sz="1400" dirty="0">
                <a:solidFill>
                  <a:schemeClr val="bg1"/>
                </a:solidFill>
                <a:latin typeface="Aptos Narrow" panose="020B0004020202020204" pitchFamily="34" charset="0"/>
                <a:ea typeface="+mj-ea"/>
                <a:cs typeface="Calibri" panose="020F0502020204030204" pitchFamily="34" charset="0"/>
                <a:sym typeface="Helvetica"/>
              </a:rPr>
              <a:t>AP</a:t>
            </a:r>
            <a:r>
              <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 really have mental capacity to understand his care and support needs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 did not meet the threshold for support from the Community Mental Health Team</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 could not register with a GP as he did not have an address. He could access the GP homelessness service but had to get there.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Health and social care discharge </a:t>
            </a:r>
            <a:r>
              <a:rPr lang="en-GB" sz="1400" dirty="0">
                <a:solidFill>
                  <a:schemeClr val="bg1"/>
                </a:solidFill>
                <a:latin typeface="Aptos Narrow" panose="020B0004020202020204" pitchFamily="34" charset="0"/>
                <a:ea typeface="+mj-ea"/>
                <a:cs typeface="Calibri" panose="020F0502020204030204" pitchFamily="34" charset="0"/>
                <a:sym typeface="Helvetica"/>
              </a:rPr>
              <a:t>team understandably felt very uncomfortable discharging anyone to a homeless shelter/ ‘street’ homelessness.</a:t>
            </a:r>
            <a:endParaRPr kumimoji="0" lang="en-GB" sz="140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p:txBody>
      </p:sp>
      <p:sp>
        <p:nvSpPr>
          <p:cNvPr id="6" name="Rectangle: Rounded Corners 5">
            <a:extLst>
              <a:ext uri="{FF2B5EF4-FFF2-40B4-BE49-F238E27FC236}">
                <a16:creationId xmlns:a16="http://schemas.microsoft.com/office/drawing/2014/main" id="{73D79AB3-7BB4-5C92-44A5-FB1B68978C9A}"/>
              </a:ext>
            </a:extLst>
          </p:cNvPr>
          <p:cNvSpPr/>
          <p:nvPr/>
        </p:nvSpPr>
        <p:spPr>
          <a:xfrm>
            <a:off x="5341472" y="4834510"/>
            <a:ext cx="6675737" cy="1872000"/>
          </a:xfrm>
          <a:prstGeom prst="roundRect">
            <a:avLst/>
          </a:prstGeom>
          <a:solidFill>
            <a:schemeClr val="accent3">
              <a:lumMod val="75000"/>
            </a:schemeClr>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400" b="1"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Adult social care (ASC) response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a:t>
            </a: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 was assessed to have Care Act eligible needs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 was assessed to have mental capacity to decide how his care and support needs should be met. He refused the offer of support of emergency ECH or temporary care home and an advocate. ASC had no power to deprive him of his liberty (</a:t>
            </a:r>
            <a:r>
              <a:rPr lang="en-GB" sz="1400" dirty="0" err="1">
                <a:solidFill>
                  <a:schemeClr val="bg1"/>
                </a:solidFill>
                <a:latin typeface="Aptos Narrow" panose="020B0004020202020204" pitchFamily="34" charset="0"/>
                <a:ea typeface="+mj-ea"/>
                <a:cs typeface="Calibri" panose="020F0502020204030204" pitchFamily="34" charset="0"/>
                <a:sym typeface="Helvetica"/>
              </a:rPr>
              <a:t>DoLs</a:t>
            </a:r>
            <a:r>
              <a:rPr lang="en-GB" sz="1400" dirty="0">
                <a:solidFill>
                  <a:schemeClr val="bg1"/>
                </a:solidFill>
                <a:latin typeface="Aptos Narrow" panose="020B0004020202020204" pitchFamily="34" charset="0"/>
                <a:ea typeface="+mj-ea"/>
                <a:cs typeface="Calibri" panose="020F0502020204030204" pitchFamily="34" charset="0"/>
                <a:sym typeface="Helvetica"/>
              </a:rPr>
              <a:t>)</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a:t>
            </a:r>
            <a:r>
              <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rPr>
              <a:t> did not meet the threshold for a Mental Health Act detention</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sz="1400" dirty="0">
                <a:solidFill>
                  <a:schemeClr val="bg1"/>
                </a:solidFill>
                <a:latin typeface="Aptos Narrow" panose="020B0004020202020204" pitchFamily="34" charset="0"/>
                <a:ea typeface="+mj-ea"/>
                <a:cs typeface="Calibri" panose="020F0502020204030204" pitchFamily="34" charset="0"/>
                <a:sym typeface="Helvetica"/>
              </a:rPr>
              <a:t>AP was not eligible for housing so ASC couldn’t meet their duty without somewhere for him to live</a:t>
            </a:r>
            <a:endParaRPr kumimoji="0" lang="en-GB" sz="1400" i="0" u="none" strike="noStrike" cap="none" spc="0" normalizeH="0" baseline="0" dirty="0">
              <a:ln>
                <a:noFill/>
              </a:ln>
              <a:solidFill>
                <a:schemeClr val="bg1"/>
              </a:solidFill>
              <a:effectLst/>
              <a:uFillTx/>
              <a:latin typeface="Aptos Narrow" panose="020B0004020202020204" pitchFamily="34" charset="0"/>
              <a:ea typeface="+mj-ea"/>
              <a:cs typeface="Calibri" panose="020F0502020204030204" pitchFamily="34" charset="0"/>
              <a:sym typeface="Helvetica"/>
            </a:endParaRPr>
          </a:p>
        </p:txBody>
      </p:sp>
      <p:pic>
        <p:nvPicPr>
          <p:cNvPr id="8" name="Picture 7">
            <a:extLst>
              <a:ext uri="{FF2B5EF4-FFF2-40B4-BE49-F238E27FC236}">
                <a16:creationId xmlns:a16="http://schemas.microsoft.com/office/drawing/2014/main" id="{90BB86D6-8D4A-621A-2773-B42125641B46}"/>
              </a:ext>
            </a:extLst>
          </p:cNvPr>
          <p:cNvPicPr>
            <a:picLocks noChangeAspect="1"/>
          </p:cNvPicPr>
          <p:nvPr/>
        </p:nvPicPr>
        <p:blipFill>
          <a:blip r:embed="rId3"/>
          <a:stretch>
            <a:fillRect/>
          </a:stretch>
        </p:blipFill>
        <p:spPr>
          <a:xfrm>
            <a:off x="267680" y="741681"/>
            <a:ext cx="4921578" cy="5214892"/>
          </a:xfrm>
          <a:prstGeom prst="rect">
            <a:avLst/>
          </a:prstGeom>
        </p:spPr>
      </p:pic>
      <p:sp>
        <p:nvSpPr>
          <p:cNvPr id="9" name="TextBox 8">
            <a:extLst>
              <a:ext uri="{FF2B5EF4-FFF2-40B4-BE49-F238E27FC236}">
                <a16:creationId xmlns:a16="http://schemas.microsoft.com/office/drawing/2014/main" id="{B18A33BB-3C22-5280-AF6E-E227D57121F8}"/>
              </a:ext>
            </a:extLst>
          </p:cNvPr>
          <p:cNvSpPr txBox="1"/>
          <p:nvPr/>
        </p:nvSpPr>
        <p:spPr>
          <a:xfrm>
            <a:off x="267680" y="913423"/>
            <a:ext cx="4874731"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GB" sz="1800" b="1"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Case Study 2</a:t>
            </a:r>
          </a:p>
        </p:txBody>
      </p:sp>
      <p:sp>
        <p:nvSpPr>
          <p:cNvPr id="10" name="TextBox 9">
            <a:extLst>
              <a:ext uri="{FF2B5EF4-FFF2-40B4-BE49-F238E27FC236}">
                <a16:creationId xmlns:a16="http://schemas.microsoft.com/office/drawing/2014/main" id="{81433205-8690-5AA5-801F-DBF9445E255D}"/>
              </a:ext>
            </a:extLst>
          </p:cNvPr>
          <p:cNvSpPr txBox="1"/>
          <p:nvPr/>
        </p:nvSpPr>
        <p:spPr>
          <a:xfrm>
            <a:off x="380058" y="1186040"/>
            <a:ext cx="4762353" cy="477053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b="0"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An older man AP who served in the armed forces is ‘street’ homeless suffering from anxiety, depression and poor physical health. AP has no living family. He is very angry, displaying anti-social behaviour and unwilling to accept support as he described a lack of trust of public services. He is admitted to hospital following an assault. When planning for discharge it was discovered he was ‘intentionally homeless’ - </a:t>
            </a:r>
            <a:r>
              <a:rPr lang="en-GB" sz="1600" dirty="0">
                <a:latin typeface="Calibri" panose="020F0502020204030204" pitchFamily="34" charset="0"/>
                <a:cs typeface="Calibri" panose="020F0502020204030204" pitchFamily="34" charset="0"/>
                <a:hlinkClick r:id="rId4"/>
              </a:rPr>
              <a:t>Homelessness code of guidance for local authorities - Chapter 9: Intentional homelessness - Guidance - GOV.UK</a:t>
            </a:r>
            <a:r>
              <a:rPr lang="en-GB" dirty="0">
                <a:latin typeface="Calibri" panose="020F0502020204030204" pitchFamily="34" charset="0"/>
                <a:cs typeface="Calibri" panose="020F0502020204030204" pitchFamily="34" charset="0"/>
              </a:rPr>
              <a:t>. He was encouraged to accept the offers of extra care housing or a temporary stay in a registered care home to create more time to successfully plan for his care act needs and he refused. He would not accept support from  SSAFA, the armed forces charity.</a:t>
            </a:r>
            <a:endParaRPr kumimoji="0" lang="en-GB" b="0" i="0" u="none"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endParaRPr>
          </a:p>
        </p:txBody>
      </p:sp>
    </p:spTree>
    <p:extLst>
      <p:ext uri="{BB962C8B-B14F-4D97-AF65-F5344CB8AC3E}">
        <p14:creationId xmlns:p14="http://schemas.microsoft.com/office/powerpoint/2010/main" val="398032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72441A-C10B-0C70-0CAA-2242D97886EC}"/>
              </a:ext>
            </a:extLst>
          </p:cNvPr>
          <p:cNvSpPr txBox="1"/>
          <p:nvPr/>
        </p:nvSpPr>
        <p:spPr>
          <a:xfrm>
            <a:off x="607972" y="404664"/>
            <a:ext cx="8749388" cy="492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altLang="en-US" sz="2600" b="1" dirty="0">
                <a:latin typeface="Calibri" panose="020F0502020204030204" pitchFamily="34" charset="0"/>
                <a:cs typeface="Calibri" panose="020F0502020204030204" pitchFamily="34" charset="0"/>
              </a:rPr>
              <a:t>Local Government in the SE – Adult Social Care</a:t>
            </a:r>
            <a:endParaRPr lang="en-GB" altLang="en-US" sz="2600" b="1" i="1"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8963179-937D-3B2C-D292-89EEB13B8B0D}"/>
              </a:ext>
            </a:extLst>
          </p:cNvPr>
          <p:cNvSpPr txBox="1"/>
          <p:nvPr/>
        </p:nvSpPr>
        <p:spPr>
          <a:xfrm>
            <a:off x="607972" y="1050853"/>
            <a:ext cx="10791548" cy="11695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n-GB" sz="2000" dirty="0">
                <a:latin typeface="+mn-lt"/>
                <a:ea typeface="Times New Roman" panose="02020603050405020304" pitchFamily="18" charset="0"/>
              </a:rPr>
              <a:t>In the SE we currently have a mixture of two-tier and unitary areas with responsibility for adult social care (ASC).  In a two-tier council area, the district/borough council is responsible for housing whilst ASC sits within the county responsibilities. Unitary councils are responsible for both housing and ASC.</a:t>
            </a:r>
          </a:p>
          <a:p>
            <a:pPr algn="just">
              <a:spcAft>
                <a:spcPts val="0"/>
              </a:spcAft>
            </a:pPr>
            <a:endParaRPr lang="en-GB" sz="1000" kern="100" dirty="0">
              <a:latin typeface="+mn-lt"/>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9EB998A-68C0-26C5-3CE2-89D5CA6FF1B0}"/>
              </a:ext>
            </a:extLst>
          </p:cNvPr>
          <p:cNvPicPr>
            <a:picLocks noChangeAspect="1"/>
          </p:cNvPicPr>
          <p:nvPr/>
        </p:nvPicPr>
        <p:blipFill>
          <a:blip r:embed="rId2"/>
          <a:stretch>
            <a:fillRect/>
          </a:stretch>
        </p:blipFill>
        <p:spPr>
          <a:xfrm>
            <a:off x="6003746" y="2220404"/>
            <a:ext cx="5829536" cy="4598317"/>
          </a:xfrm>
          <a:prstGeom prst="rect">
            <a:avLst/>
          </a:prstGeom>
        </p:spPr>
      </p:pic>
    </p:spTree>
    <p:extLst>
      <p:ext uri="{BB962C8B-B14F-4D97-AF65-F5344CB8AC3E}">
        <p14:creationId xmlns:p14="http://schemas.microsoft.com/office/powerpoint/2010/main" val="218419957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72441A-C10B-0C70-0CAA-2242D97886EC}"/>
              </a:ext>
            </a:extLst>
          </p:cNvPr>
          <p:cNvSpPr txBox="1"/>
          <p:nvPr/>
        </p:nvSpPr>
        <p:spPr>
          <a:xfrm>
            <a:off x="111760" y="390274"/>
            <a:ext cx="10261600" cy="4308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altLang="en-US" sz="2200" b="1" dirty="0">
                <a:latin typeface="Calibri" panose="020F0502020204030204" pitchFamily="34" charset="0"/>
                <a:cs typeface="Calibri" panose="020F0502020204030204" pitchFamily="34" charset="0"/>
              </a:rPr>
              <a:t>ADASS Vision for Adult Social Care …… what ASC supports people to achieve every day</a:t>
            </a:r>
            <a:endParaRPr lang="en-GB" altLang="en-US" sz="2200" b="1" i="1"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D9CF1997-0C4C-C70E-3BC9-8C8FEF5FE5DF}"/>
              </a:ext>
            </a:extLst>
          </p:cNvPr>
          <p:cNvPicPr>
            <a:picLocks noChangeAspect="1"/>
          </p:cNvPicPr>
          <p:nvPr/>
        </p:nvPicPr>
        <p:blipFill>
          <a:blip r:embed="rId2"/>
          <a:stretch>
            <a:fillRect/>
          </a:stretch>
        </p:blipFill>
        <p:spPr>
          <a:xfrm>
            <a:off x="1112168" y="1098943"/>
            <a:ext cx="9967664" cy="5153341"/>
          </a:xfrm>
          <a:prstGeom prst="rect">
            <a:avLst/>
          </a:prstGeom>
        </p:spPr>
      </p:pic>
      <p:sp>
        <p:nvSpPr>
          <p:cNvPr id="4" name="TextBox 3">
            <a:extLst>
              <a:ext uri="{FF2B5EF4-FFF2-40B4-BE49-F238E27FC236}">
                <a16:creationId xmlns:a16="http://schemas.microsoft.com/office/drawing/2014/main" id="{2C8853A1-6F3B-D480-039C-A571C337B57E}"/>
              </a:ext>
            </a:extLst>
          </p:cNvPr>
          <p:cNvSpPr txBox="1"/>
          <p:nvPr/>
        </p:nvSpPr>
        <p:spPr>
          <a:xfrm>
            <a:off x="7325360" y="6410960"/>
            <a:ext cx="4714240"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b="1" i="0" u="none" strike="noStrike" cap="none" spc="0" normalizeH="0" baseline="0" dirty="0">
                <a:ln>
                  <a:noFill/>
                </a:ln>
                <a:solidFill>
                  <a:srgbClr val="000000"/>
                </a:solidFill>
                <a:effectLst/>
                <a:uFillTx/>
                <a:latin typeface="+mn-lt"/>
                <a:ea typeface="+mj-ea"/>
                <a:cs typeface="+mj-cs"/>
                <a:sym typeface="Helvetica"/>
              </a:rPr>
              <a:t>#SocialCareFuture - </a:t>
            </a:r>
            <a:r>
              <a:rPr lang="en-GB" dirty="0">
                <a:latin typeface="+mn-lt"/>
                <a:hlinkClick r:id="rId3"/>
              </a:rPr>
              <a:t>Home - Social Care Future</a:t>
            </a:r>
            <a:endParaRPr kumimoji="0" lang="en-GB" b="1" i="0" u="none" strike="noStrike" cap="none" spc="0" normalizeH="0" baseline="0" dirty="0">
              <a:ln>
                <a:noFill/>
              </a:ln>
              <a:solidFill>
                <a:srgbClr val="000000"/>
              </a:solidFill>
              <a:effectLst/>
              <a:uFillTx/>
              <a:latin typeface="+mn-lt"/>
              <a:ea typeface="+mj-ea"/>
              <a:cs typeface="+mj-cs"/>
              <a:sym typeface="Helvetica"/>
            </a:endParaRPr>
          </a:p>
        </p:txBody>
      </p:sp>
    </p:spTree>
    <p:extLst>
      <p:ext uri="{BB962C8B-B14F-4D97-AF65-F5344CB8AC3E}">
        <p14:creationId xmlns:p14="http://schemas.microsoft.com/office/powerpoint/2010/main" val="239936281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72441A-C10B-0C70-0CAA-2242D97886EC}"/>
              </a:ext>
            </a:extLst>
          </p:cNvPr>
          <p:cNvSpPr txBox="1"/>
          <p:nvPr/>
        </p:nvSpPr>
        <p:spPr>
          <a:xfrm>
            <a:off x="718809" y="386191"/>
            <a:ext cx="6768752" cy="492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altLang="en-US" sz="2600" b="1" dirty="0">
                <a:latin typeface="Calibri" panose="020F0502020204030204" pitchFamily="34" charset="0"/>
                <a:cs typeface="Calibri" panose="020F0502020204030204" pitchFamily="34" charset="0"/>
              </a:rPr>
              <a:t>The Economic Case for Adult Social Care</a:t>
            </a:r>
            <a:endParaRPr lang="en-GB" altLang="en-US" sz="2600" b="1" i="1" dirty="0">
              <a:latin typeface="Calibri" panose="020F0502020204030204" pitchFamily="34" charset="0"/>
              <a:cs typeface="Calibri" panose="020F0502020204030204" pitchFamily="34" charset="0"/>
            </a:endParaRPr>
          </a:p>
        </p:txBody>
      </p:sp>
      <p:graphicFrame>
        <p:nvGraphicFramePr>
          <p:cNvPr id="6" name="TextBox 3">
            <a:extLst>
              <a:ext uri="{FF2B5EF4-FFF2-40B4-BE49-F238E27FC236}">
                <a16:creationId xmlns:a16="http://schemas.microsoft.com/office/drawing/2014/main" id="{BA987C03-506B-0A8B-4047-978C5C4B6FD3}"/>
              </a:ext>
            </a:extLst>
          </p:cNvPr>
          <p:cNvGraphicFramePr/>
          <p:nvPr>
            <p:extLst>
              <p:ext uri="{D42A27DB-BD31-4B8C-83A1-F6EECF244321}">
                <p14:modId xmlns:p14="http://schemas.microsoft.com/office/powerpoint/2010/main" val="3786099721"/>
              </p:ext>
            </p:extLst>
          </p:nvPr>
        </p:nvGraphicFramePr>
        <p:xfrm>
          <a:off x="571840" y="1108916"/>
          <a:ext cx="11048318" cy="30806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606285D-C00D-3729-C489-ABE85F861F8B}"/>
              </a:ext>
            </a:extLst>
          </p:cNvPr>
          <p:cNvSpPr txBox="1"/>
          <p:nvPr/>
        </p:nvSpPr>
        <p:spPr>
          <a:xfrm>
            <a:off x="1450108" y="4189611"/>
            <a:ext cx="9291781"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n-GB" sz="1200" dirty="0">
                <a:latin typeface="+mn-lt"/>
                <a:cs typeface="Calibri" panose="020F0502020204030204" pitchFamily="34" charset="0"/>
              </a:rPr>
              <a:t>* Skills for Care Adult Social Care Workforce Data Set - </a:t>
            </a:r>
            <a:r>
              <a:rPr lang="en-GB" sz="1200" dirty="0">
                <a:latin typeface="Calibri" panose="020F0502020204030204" pitchFamily="34" charset="0"/>
                <a:cs typeface="Calibri" panose="020F0502020204030204" pitchFamily="34" charset="0"/>
                <a:hlinkClick r:id="rId7"/>
              </a:rPr>
              <a:t>Regional summaries 2024 - South East</a:t>
            </a:r>
            <a:endParaRPr lang="en-GB" sz="12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E617D83D-4D74-1FCC-D84B-D359AA6A2BC1}"/>
              </a:ext>
            </a:extLst>
          </p:cNvPr>
          <p:cNvSpPr txBox="1"/>
          <p:nvPr/>
        </p:nvSpPr>
        <p:spPr>
          <a:xfrm>
            <a:off x="1537854" y="4848998"/>
            <a:ext cx="9116292" cy="1077214"/>
          </a:xfrm>
          <a:prstGeom prst="rect">
            <a:avLst/>
          </a:prstGeom>
          <a:noFill/>
          <a:ln w="19050" cap="flat">
            <a:solidFill>
              <a:srgbClr val="002060"/>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36000" fontAlgn="auto">
              <a:spcBef>
                <a:spcPts val="0"/>
              </a:spcBef>
              <a:spcAft>
                <a:spcPts val="0"/>
              </a:spcAft>
            </a:pPr>
            <a:endParaRPr lang="en-GB" sz="800" b="1" dirty="0">
              <a:solidFill>
                <a:srgbClr val="000000"/>
              </a:solidFill>
              <a:latin typeface="Calibri" panose="020F0502020204030204" pitchFamily="34" charset="0"/>
              <a:ea typeface="+mj-ea"/>
              <a:cs typeface="Calibri" panose="020F0502020204030204" pitchFamily="34" charset="0"/>
              <a:sym typeface="Helvetica"/>
            </a:endParaRPr>
          </a:p>
          <a:p>
            <a:pPr marL="36000" fontAlgn="auto">
              <a:spcBef>
                <a:spcPts val="0"/>
              </a:spcBef>
              <a:spcAft>
                <a:spcPts val="0"/>
              </a:spcAft>
            </a:pPr>
            <a:r>
              <a:rPr lang="en-GB" sz="1600" b="1" dirty="0">
                <a:solidFill>
                  <a:srgbClr val="000000"/>
                </a:solidFill>
                <a:latin typeface="Calibri" panose="020F0502020204030204" pitchFamily="34" charset="0"/>
                <a:ea typeface="+mj-ea"/>
                <a:cs typeface="Calibri" panose="020F0502020204030204" pitchFamily="34" charset="0"/>
                <a:sym typeface="Helvetica"/>
              </a:rPr>
              <a:t>As of 31 December 2024: </a:t>
            </a:r>
          </a:p>
          <a:p>
            <a:pPr marL="360000" indent="-285750" fontAlgn="auto">
              <a:spcBef>
                <a:spcPts val="0"/>
              </a:spcBef>
              <a:spcAft>
                <a:spcPts val="0"/>
              </a:spcAft>
              <a:buFont typeface="Arial" panose="020B0604020202020204" pitchFamily="34" charset="0"/>
              <a:buChar char="•"/>
            </a:pPr>
            <a:r>
              <a:rPr lang="en-GB" sz="1600" dirty="0">
                <a:solidFill>
                  <a:srgbClr val="000000"/>
                </a:solidFill>
                <a:latin typeface="Calibri" panose="020F0502020204030204" pitchFamily="34" charset="0"/>
                <a:ea typeface="+mj-ea"/>
                <a:cs typeface="Calibri" panose="020F0502020204030204" pitchFamily="34" charset="0"/>
                <a:sym typeface="Helvetica"/>
              </a:rPr>
              <a:t>97,000 people were accessing long term support in the community in the South East region  </a:t>
            </a:r>
          </a:p>
          <a:p>
            <a:pPr marL="34925" indent="320675" fontAlgn="auto">
              <a:spcBef>
                <a:spcPts val="0"/>
              </a:spcBef>
              <a:spcAft>
                <a:spcPts val="0"/>
              </a:spcAft>
            </a:pPr>
            <a:r>
              <a:rPr lang="en-GB" sz="1600" dirty="0">
                <a:latin typeface="Calibri" panose="020F0502020204030204" pitchFamily="34" charset="0"/>
                <a:cs typeface="Calibri" panose="020F0502020204030204" pitchFamily="34" charset="0"/>
                <a:hlinkClick r:id="rId8"/>
              </a:rPr>
              <a:t>Adult social care in England, monthly statistics: April 2025 - GOV.UK</a:t>
            </a:r>
            <a:endParaRPr lang="en-GB" sz="1600" dirty="0">
              <a:latin typeface="Calibri" panose="020F0502020204030204" pitchFamily="34" charset="0"/>
              <a:cs typeface="Calibri" panose="020F0502020204030204" pitchFamily="34" charset="0"/>
            </a:endParaRPr>
          </a:p>
          <a:p>
            <a:pPr marL="34925" indent="320675" fontAlgn="auto">
              <a:spcBef>
                <a:spcPts val="0"/>
              </a:spcBef>
              <a:spcAft>
                <a:spcPts val="0"/>
              </a:spcAft>
            </a:pPr>
            <a:endParaRPr lang="en-GB" sz="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50077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72441A-C10B-0C70-0CAA-2242D97886EC}"/>
              </a:ext>
            </a:extLst>
          </p:cNvPr>
          <p:cNvSpPr txBox="1"/>
          <p:nvPr/>
        </p:nvSpPr>
        <p:spPr>
          <a:xfrm>
            <a:off x="702219" y="316066"/>
            <a:ext cx="6768752" cy="492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altLang="en-US" sz="2600" b="1" dirty="0">
                <a:latin typeface="Calibri" panose="020F0502020204030204" pitchFamily="34" charset="0"/>
                <a:cs typeface="Calibri" panose="020F0502020204030204" pitchFamily="34" charset="0"/>
              </a:rPr>
              <a:t>Adult Social Care Key Statutory Duties</a:t>
            </a:r>
            <a:endParaRPr lang="en-GB" altLang="en-US" sz="2600" b="1" i="1" dirty="0">
              <a:latin typeface="Calibri" panose="020F0502020204030204" pitchFamily="34" charset="0"/>
              <a:cs typeface="Calibri" panose="020F0502020204030204" pitchFamily="34" charset="0"/>
            </a:endParaRPr>
          </a:p>
        </p:txBody>
      </p:sp>
      <p:graphicFrame>
        <p:nvGraphicFramePr>
          <p:cNvPr id="5" name="TextBox 2">
            <a:extLst>
              <a:ext uri="{FF2B5EF4-FFF2-40B4-BE49-F238E27FC236}">
                <a16:creationId xmlns:a16="http://schemas.microsoft.com/office/drawing/2014/main" id="{AEFF9FB2-318D-76F2-0387-8445F40C592C}"/>
              </a:ext>
            </a:extLst>
          </p:cNvPr>
          <p:cNvGraphicFramePr/>
          <p:nvPr>
            <p:extLst>
              <p:ext uri="{D42A27DB-BD31-4B8C-83A1-F6EECF244321}">
                <p14:modId xmlns:p14="http://schemas.microsoft.com/office/powerpoint/2010/main" val="210178927"/>
              </p:ext>
            </p:extLst>
          </p:nvPr>
        </p:nvGraphicFramePr>
        <p:xfrm>
          <a:off x="378754" y="1088231"/>
          <a:ext cx="11434491" cy="4356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7F036C9C-F975-BE6C-4D77-0DBB93B9F7D5}"/>
              </a:ext>
            </a:extLst>
          </p:cNvPr>
          <p:cNvSpPr txBox="1"/>
          <p:nvPr/>
        </p:nvSpPr>
        <p:spPr>
          <a:xfrm>
            <a:off x="1007019" y="5524323"/>
            <a:ext cx="10989172" cy="338550"/>
          </a:xfrm>
          <a:prstGeom prst="rect">
            <a:avLst/>
          </a:prstGeom>
          <a:noFill/>
          <a:ln w="19050" cap="flat">
            <a:solidFill>
              <a:schemeClr val="bg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sz="1600" i="1" dirty="0">
                <a:latin typeface="Calibri" panose="020F0502020204030204" pitchFamily="34" charset="0"/>
                <a:cs typeface="Calibri" panose="020F0502020204030204" pitchFamily="34" charset="0"/>
              </a:rPr>
              <a:t>Note: hospital discharge represents 19% of adult social care total statutory activities in the South East region </a:t>
            </a:r>
          </a:p>
        </p:txBody>
      </p:sp>
    </p:spTree>
    <p:extLst>
      <p:ext uri="{BB962C8B-B14F-4D97-AF65-F5344CB8AC3E}">
        <p14:creationId xmlns:p14="http://schemas.microsoft.com/office/powerpoint/2010/main" val="234479380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72441A-C10B-0C70-0CAA-2242D97886EC}"/>
              </a:ext>
            </a:extLst>
          </p:cNvPr>
          <p:cNvSpPr txBox="1"/>
          <p:nvPr/>
        </p:nvSpPr>
        <p:spPr>
          <a:xfrm>
            <a:off x="678096" y="264713"/>
            <a:ext cx="8589729" cy="49243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fontAlgn="auto">
              <a:spcBef>
                <a:spcPts val="0"/>
              </a:spcBef>
              <a:spcAft>
                <a:spcPts val="0"/>
              </a:spcAft>
            </a:pPr>
            <a:r>
              <a:rPr lang="en-GB" altLang="en-US" sz="2600" b="1" dirty="0">
                <a:latin typeface="+mn-lt"/>
                <a:cs typeface="Calibri" panose="020F0502020204030204" pitchFamily="34" charset="0"/>
              </a:rPr>
              <a:t>Adult Social Care Key Statutory Duties – </a:t>
            </a:r>
            <a:r>
              <a:rPr lang="en-GB" sz="2600" b="1" u="sng" dirty="0">
                <a:latin typeface="+mn-lt"/>
                <a:ea typeface="+mj-ea"/>
                <a:cs typeface="+mj-cs"/>
                <a:sym typeface="Helvetica"/>
              </a:rPr>
              <a:t>CARE ACT 2014</a:t>
            </a:r>
          </a:p>
        </p:txBody>
      </p:sp>
      <p:graphicFrame>
        <p:nvGraphicFramePr>
          <p:cNvPr id="5" name="TextBox 2">
            <a:extLst>
              <a:ext uri="{FF2B5EF4-FFF2-40B4-BE49-F238E27FC236}">
                <a16:creationId xmlns:a16="http://schemas.microsoft.com/office/drawing/2014/main" id="{D9A7BC24-F8DE-A3F4-A2E5-BEB88D1A46D6}"/>
              </a:ext>
            </a:extLst>
          </p:cNvPr>
          <p:cNvGraphicFramePr/>
          <p:nvPr>
            <p:extLst>
              <p:ext uri="{D42A27DB-BD31-4B8C-83A1-F6EECF244321}">
                <p14:modId xmlns:p14="http://schemas.microsoft.com/office/powerpoint/2010/main" val="2142545988"/>
              </p:ext>
            </p:extLst>
          </p:nvPr>
        </p:nvGraphicFramePr>
        <p:xfrm>
          <a:off x="761185" y="1116978"/>
          <a:ext cx="10669629" cy="4845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409184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FB321-8D55-4F58-D49F-87C947931999}"/>
              </a:ext>
            </a:extLst>
          </p:cNvPr>
          <p:cNvSpPr>
            <a:spLocks noGrp="1"/>
          </p:cNvSpPr>
          <p:nvPr>
            <p:ph type="title"/>
          </p:nvPr>
        </p:nvSpPr>
        <p:spPr>
          <a:xfrm>
            <a:off x="658707" y="194111"/>
            <a:ext cx="9325802" cy="598953"/>
          </a:xfrm>
        </p:spPr>
        <p:txBody>
          <a:bodyPr/>
          <a:lstStyle/>
          <a:p>
            <a:r>
              <a:rPr lang="en-GB" altLang="en-US" sz="2600" dirty="0">
                <a:solidFill>
                  <a:schemeClr val="tx1"/>
                </a:solidFill>
                <a:latin typeface="+mn-lt"/>
                <a:cs typeface="Calibri" panose="020F0502020204030204" pitchFamily="34" charset="0"/>
              </a:rPr>
              <a:t>Adult Social Care - </a:t>
            </a:r>
            <a:r>
              <a:rPr lang="en-GB" sz="2600" u="sng" dirty="0">
                <a:solidFill>
                  <a:schemeClr val="tx1"/>
                </a:solidFill>
                <a:latin typeface="+mn-lt"/>
              </a:rPr>
              <a:t>CARE ACT </a:t>
            </a:r>
            <a:r>
              <a:rPr lang="en-GB" sz="2600" dirty="0">
                <a:solidFill>
                  <a:schemeClr val="tx1"/>
                </a:solidFill>
                <a:latin typeface="+mn-lt"/>
              </a:rPr>
              <a:t>– Eligibility &amp; Outcomes</a:t>
            </a:r>
          </a:p>
        </p:txBody>
      </p:sp>
      <p:sp>
        <p:nvSpPr>
          <p:cNvPr id="6" name="Content Placeholder 5">
            <a:extLst>
              <a:ext uri="{FF2B5EF4-FFF2-40B4-BE49-F238E27FC236}">
                <a16:creationId xmlns:a16="http://schemas.microsoft.com/office/drawing/2014/main" id="{D0ACEF07-48D8-61AD-D869-DB1B28A6AC62}"/>
              </a:ext>
            </a:extLst>
          </p:cNvPr>
          <p:cNvSpPr>
            <a:spLocks noGrp="1"/>
          </p:cNvSpPr>
          <p:nvPr>
            <p:ph idx="1"/>
          </p:nvPr>
        </p:nvSpPr>
        <p:spPr>
          <a:xfrm>
            <a:off x="8312726" y="1181184"/>
            <a:ext cx="3591198" cy="5199297"/>
          </a:xfrm>
          <a:ln w="19050">
            <a:solidFill>
              <a:schemeClr val="accent1"/>
            </a:solidFill>
          </a:ln>
        </p:spPr>
        <p:txBody>
          <a:bodyPr/>
          <a:lstStyle/>
          <a:p>
            <a:pPr marL="109540" indent="0">
              <a:spcBef>
                <a:spcPts val="0"/>
              </a:spcBef>
              <a:buNone/>
            </a:pPr>
            <a:r>
              <a:rPr lang="en-GB" sz="2000" b="1" dirty="0">
                <a:latin typeface="+mn-lt"/>
              </a:rPr>
              <a:t>What is Wellbeing?</a:t>
            </a:r>
          </a:p>
          <a:p>
            <a:pPr marL="109540" indent="0">
              <a:spcBef>
                <a:spcPts val="0"/>
              </a:spcBef>
              <a:buNone/>
            </a:pPr>
            <a:endParaRPr lang="en-GB" sz="1000" b="1" dirty="0">
              <a:latin typeface="+mn-lt"/>
            </a:endParaRPr>
          </a:p>
          <a:p>
            <a:pPr>
              <a:spcBef>
                <a:spcPts val="0"/>
              </a:spcBef>
              <a:buFont typeface="Courier New" panose="02070309020205020404" pitchFamily="49" charset="0"/>
              <a:buChar char="o"/>
            </a:pPr>
            <a:r>
              <a:rPr lang="en-GB" sz="1800" dirty="0">
                <a:latin typeface="+mn-lt"/>
              </a:rPr>
              <a:t>Personal dignity</a:t>
            </a:r>
          </a:p>
          <a:p>
            <a:pPr>
              <a:spcBef>
                <a:spcPts val="0"/>
              </a:spcBef>
              <a:buFont typeface="Courier New" panose="02070309020205020404" pitchFamily="49" charset="0"/>
              <a:buChar char="o"/>
            </a:pPr>
            <a:r>
              <a:rPr lang="en-GB" sz="1800" dirty="0">
                <a:latin typeface="+mn-lt"/>
              </a:rPr>
              <a:t>Physical, mental &amp; emotional wellbeing</a:t>
            </a:r>
          </a:p>
          <a:p>
            <a:pPr>
              <a:spcBef>
                <a:spcPts val="0"/>
              </a:spcBef>
              <a:buFont typeface="Courier New" panose="02070309020205020404" pitchFamily="49" charset="0"/>
              <a:buChar char="o"/>
            </a:pPr>
            <a:r>
              <a:rPr lang="en-GB" sz="1800" dirty="0">
                <a:latin typeface="+mn-lt"/>
              </a:rPr>
              <a:t>Protection from abuse and neglect</a:t>
            </a:r>
          </a:p>
          <a:p>
            <a:pPr>
              <a:spcBef>
                <a:spcPts val="0"/>
              </a:spcBef>
              <a:buFont typeface="Courier New" panose="02070309020205020404" pitchFamily="49" charset="0"/>
              <a:buChar char="o"/>
            </a:pPr>
            <a:r>
              <a:rPr lang="en-GB" sz="1800" dirty="0">
                <a:latin typeface="+mn-lt"/>
              </a:rPr>
              <a:t>Control over day-to-day life</a:t>
            </a:r>
          </a:p>
          <a:p>
            <a:pPr>
              <a:spcBef>
                <a:spcPts val="0"/>
              </a:spcBef>
              <a:buFont typeface="Courier New" panose="02070309020205020404" pitchFamily="49" charset="0"/>
              <a:buChar char="o"/>
            </a:pPr>
            <a:r>
              <a:rPr lang="en-GB" sz="1800" dirty="0">
                <a:latin typeface="+mn-lt"/>
              </a:rPr>
              <a:t>Participation in work, education, training or recreation</a:t>
            </a:r>
          </a:p>
          <a:p>
            <a:pPr>
              <a:spcBef>
                <a:spcPts val="0"/>
              </a:spcBef>
              <a:buFont typeface="Courier New" panose="02070309020205020404" pitchFamily="49" charset="0"/>
              <a:buChar char="o"/>
            </a:pPr>
            <a:r>
              <a:rPr lang="en-GB" sz="1800" dirty="0">
                <a:latin typeface="+mn-lt"/>
              </a:rPr>
              <a:t>Social and economic wellbeing</a:t>
            </a:r>
          </a:p>
          <a:p>
            <a:pPr>
              <a:spcBef>
                <a:spcPts val="0"/>
              </a:spcBef>
              <a:buFont typeface="Courier New" panose="02070309020205020404" pitchFamily="49" charset="0"/>
              <a:buChar char="o"/>
            </a:pPr>
            <a:r>
              <a:rPr lang="en-GB" sz="1800" dirty="0">
                <a:latin typeface="+mn-lt"/>
              </a:rPr>
              <a:t>Domestic, family and personal</a:t>
            </a:r>
          </a:p>
          <a:p>
            <a:pPr>
              <a:spcBef>
                <a:spcPts val="0"/>
              </a:spcBef>
              <a:buFont typeface="Courier New" panose="02070309020205020404" pitchFamily="49" charset="0"/>
              <a:buChar char="o"/>
            </a:pPr>
            <a:r>
              <a:rPr lang="en-GB" sz="1800" dirty="0">
                <a:latin typeface="+mn-lt"/>
              </a:rPr>
              <a:t>Suitability of living accommodation</a:t>
            </a:r>
          </a:p>
          <a:p>
            <a:pPr>
              <a:spcBef>
                <a:spcPts val="0"/>
              </a:spcBef>
              <a:buFont typeface="Courier New" panose="02070309020205020404" pitchFamily="49" charset="0"/>
              <a:buChar char="o"/>
            </a:pPr>
            <a:r>
              <a:rPr lang="en-GB" sz="1800" dirty="0">
                <a:latin typeface="+mn-lt"/>
              </a:rPr>
              <a:t>The individual’s contribution to society</a:t>
            </a:r>
          </a:p>
        </p:txBody>
      </p:sp>
      <p:sp>
        <p:nvSpPr>
          <p:cNvPr id="3" name="Content Placeholder 5">
            <a:extLst>
              <a:ext uri="{FF2B5EF4-FFF2-40B4-BE49-F238E27FC236}">
                <a16:creationId xmlns:a16="http://schemas.microsoft.com/office/drawing/2014/main" id="{07CD3175-094F-E9F2-6D4D-C7E87B1BD6A3}"/>
              </a:ext>
            </a:extLst>
          </p:cNvPr>
          <p:cNvSpPr txBox="1">
            <a:spLocks/>
          </p:cNvSpPr>
          <p:nvPr/>
        </p:nvSpPr>
        <p:spPr>
          <a:xfrm>
            <a:off x="4041098" y="1181185"/>
            <a:ext cx="4109804" cy="5199296"/>
          </a:xfrm>
          <a:prstGeom prst="rect">
            <a:avLst/>
          </a:prstGeom>
          <a:ln w="19050">
            <a:solidFill>
              <a:schemeClr val="accent1"/>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lstStyle>
            <a:lvl1pPr marL="365125" marR="0" indent="-255585" algn="l" defTabSz="914400" rtl="0" latinLnBrk="0">
              <a:lnSpc>
                <a:spcPct val="100000"/>
              </a:lnSpc>
              <a:spcBef>
                <a:spcPts val="400"/>
              </a:spcBef>
              <a:spcAft>
                <a:spcPts val="0"/>
              </a:spcAft>
              <a:buClr>
                <a:schemeClr val="accent1"/>
              </a:buClr>
              <a:buSzPct val="68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1pPr>
            <a:lvl2pPr marL="660468" marR="0" indent="-268356"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2pPr>
            <a:lvl3pPr marL="924149" marR="0" indent="-293912"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3pPr>
            <a:lvl4pPr marL="1239251" marR="0" indent="-324851"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4pPr>
            <a:lvl5pPr marL="14859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5pPr>
            <a:lvl6pPr marL="19431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6pPr>
            <a:lvl7pPr marL="24003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7pPr>
            <a:lvl8pPr marL="28575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8pPr>
            <a:lvl9pPr marL="33147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9pPr>
          </a:lstStyle>
          <a:p>
            <a:pPr marL="109540" indent="0">
              <a:spcBef>
                <a:spcPts val="0"/>
              </a:spcBef>
              <a:buSzPct val="100000"/>
              <a:buNone/>
            </a:pPr>
            <a:r>
              <a:rPr lang="en-GB" sz="2000" b="1" dirty="0">
                <a:latin typeface="+mn-lt"/>
              </a:rPr>
              <a:t>Outcomes</a:t>
            </a:r>
          </a:p>
          <a:p>
            <a:pPr marL="109540" indent="0">
              <a:spcBef>
                <a:spcPts val="0"/>
              </a:spcBef>
              <a:buSzPct val="100000"/>
              <a:buNone/>
            </a:pPr>
            <a:endParaRPr lang="en-GB" sz="1000" b="1" dirty="0">
              <a:latin typeface="+mn-lt"/>
            </a:endParaRPr>
          </a:p>
          <a:p>
            <a:pPr marL="452440" indent="-342900">
              <a:spcBef>
                <a:spcPts val="0"/>
              </a:spcBef>
              <a:buSzPct val="100000"/>
              <a:buFont typeface="+mj-lt"/>
              <a:buAutoNum type="alphaLcParenR"/>
            </a:pPr>
            <a:r>
              <a:rPr lang="en-GB" sz="1800" dirty="0">
                <a:latin typeface="+mn-lt"/>
              </a:rPr>
              <a:t>managing and maintaining nutrition </a:t>
            </a:r>
          </a:p>
          <a:p>
            <a:pPr marL="452440" indent="-342900">
              <a:spcBef>
                <a:spcPts val="0"/>
              </a:spcBef>
              <a:buSzPct val="100000"/>
              <a:buFont typeface="+mj-lt"/>
              <a:buAutoNum type="alphaLcParenR"/>
            </a:pPr>
            <a:r>
              <a:rPr lang="en-GB" sz="1800" dirty="0">
                <a:latin typeface="+mn-lt"/>
              </a:rPr>
              <a:t>maintaining personal hygiene</a:t>
            </a:r>
          </a:p>
          <a:p>
            <a:pPr marL="452440" indent="-342900">
              <a:spcBef>
                <a:spcPts val="0"/>
              </a:spcBef>
              <a:buSzPct val="100000"/>
              <a:buFont typeface="+mj-lt"/>
              <a:buAutoNum type="alphaLcParenR"/>
            </a:pPr>
            <a:r>
              <a:rPr lang="en-GB" sz="1800" dirty="0">
                <a:latin typeface="+mn-lt"/>
              </a:rPr>
              <a:t>managing toilet needs</a:t>
            </a:r>
          </a:p>
          <a:p>
            <a:pPr marL="452440" indent="-342900">
              <a:spcBef>
                <a:spcPts val="0"/>
              </a:spcBef>
              <a:buSzPct val="100000"/>
              <a:buFont typeface="+mj-lt"/>
              <a:buAutoNum type="alphaLcParenR"/>
            </a:pPr>
            <a:r>
              <a:rPr lang="en-GB" sz="1800" dirty="0">
                <a:latin typeface="+mn-lt"/>
              </a:rPr>
              <a:t>being appropriately clothed </a:t>
            </a:r>
          </a:p>
          <a:p>
            <a:pPr marL="452440" indent="-342900">
              <a:spcBef>
                <a:spcPts val="0"/>
              </a:spcBef>
              <a:buSzPct val="100000"/>
              <a:buFont typeface="+mj-lt"/>
              <a:buAutoNum type="alphaLcParenR"/>
            </a:pPr>
            <a:r>
              <a:rPr lang="en-GB" sz="1800" dirty="0">
                <a:latin typeface="+mn-lt"/>
              </a:rPr>
              <a:t>being able to make use of the adult’s home safely </a:t>
            </a:r>
          </a:p>
          <a:p>
            <a:pPr marL="452440" indent="-342900">
              <a:spcBef>
                <a:spcPts val="0"/>
              </a:spcBef>
              <a:buSzPct val="100000"/>
              <a:buFont typeface="+mj-lt"/>
              <a:buAutoNum type="alphaLcParenR"/>
            </a:pPr>
            <a:r>
              <a:rPr lang="en-GB" sz="1800" dirty="0">
                <a:latin typeface="+mn-lt"/>
              </a:rPr>
              <a:t>maintaining a habitable home environment</a:t>
            </a:r>
          </a:p>
          <a:p>
            <a:pPr marL="452440" indent="-342900">
              <a:spcBef>
                <a:spcPts val="0"/>
              </a:spcBef>
              <a:buSzPct val="100000"/>
              <a:buFont typeface="+mj-lt"/>
              <a:buAutoNum type="alphaLcParenR"/>
            </a:pPr>
            <a:r>
              <a:rPr lang="en-GB" sz="1800" dirty="0">
                <a:latin typeface="+mn-lt"/>
              </a:rPr>
              <a:t>developing and maintaining family or other personal relationships</a:t>
            </a:r>
          </a:p>
          <a:p>
            <a:pPr marL="452440" indent="-342900">
              <a:spcBef>
                <a:spcPts val="0"/>
              </a:spcBef>
              <a:buSzPct val="100000"/>
              <a:buFont typeface="+mj-lt"/>
              <a:buAutoNum type="alphaLcParenR"/>
            </a:pPr>
            <a:r>
              <a:rPr lang="en-GB" sz="1800" dirty="0">
                <a:latin typeface="+mn-lt"/>
              </a:rPr>
              <a:t>accessing and engaging in work, training, education or volunteering</a:t>
            </a:r>
          </a:p>
          <a:p>
            <a:pPr marL="452440" indent="-342900">
              <a:spcBef>
                <a:spcPts val="0"/>
              </a:spcBef>
              <a:buSzPct val="100000"/>
              <a:buFont typeface="+mj-lt"/>
              <a:buAutoNum type="alphaLcParenR"/>
            </a:pPr>
            <a:r>
              <a:rPr lang="en-GB" sz="1800" dirty="0">
                <a:latin typeface="+mn-lt"/>
              </a:rPr>
              <a:t>making use of necessary local facilities or services </a:t>
            </a:r>
          </a:p>
          <a:p>
            <a:pPr marL="452440" indent="-342900">
              <a:spcBef>
                <a:spcPts val="0"/>
              </a:spcBef>
              <a:buSzPct val="100000"/>
              <a:buFont typeface="+mj-lt"/>
              <a:buAutoNum type="alphaLcParenR"/>
            </a:pPr>
            <a:r>
              <a:rPr lang="en-GB" sz="1800" dirty="0">
                <a:latin typeface="+mn-lt"/>
              </a:rPr>
              <a:t>carrying out any caring responsibilities the adult has for a child</a:t>
            </a:r>
          </a:p>
          <a:p>
            <a:pPr marL="109540" indent="0" eaLnBrk="1" fontAlgn="auto" hangingPunct="1">
              <a:spcBef>
                <a:spcPts val="0"/>
              </a:spcBef>
              <a:buFontTx/>
              <a:buNone/>
            </a:pPr>
            <a:endParaRPr lang="en-GB" sz="2400" b="1" kern="0" dirty="0">
              <a:latin typeface="+mn-lt"/>
            </a:endParaRPr>
          </a:p>
          <a:p>
            <a:pPr marL="109540" indent="0" eaLnBrk="1" fontAlgn="auto" hangingPunct="1">
              <a:spcBef>
                <a:spcPts val="0"/>
              </a:spcBef>
              <a:buFontTx/>
              <a:buNone/>
            </a:pPr>
            <a:endParaRPr lang="en-GB" sz="1000" b="1" kern="0" dirty="0">
              <a:latin typeface="+mn-lt"/>
            </a:endParaRPr>
          </a:p>
        </p:txBody>
      </p:sp>
      <p:graphicFrame>
        <p:nvGraphicFramePr>
          <p:cNvPr id="14" name="Content Placeholder 2">
            <a:extLst>
              <a:ext uri="{FF2B5EF4-FFF2-40B4-BE49-F238E27FC236}">
                <a16:creationId xmlns:a16="http://schemas.microsoft.com/office/drawing/2014/main" id="{D970A6E9-C089-30A9-064E-D73F386A69E7}"/>
              </a:ext>
            </a:extLst>
          </p:cNvPr>
          <p:cNvGraphicFramePr/>
          <p:nvPr>
            <p:extLst>
              <p:ext uri="{D42A27DB-BD31-4B8C-83A1-F6EECF244321}">
                <p14:modId xmlns:p14="http://schemas.microsoft.com/office/powerpoint/2010/main" val="1246520391"/>
              </p:ext>
            </p:extLst>
          </p:nvPr>
        </p:nvGraphicFramePr>
        <p:xfrm>
          <a:off x="288076" y="951345"/>
          <a:ext cx="3591198" cy="4740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3255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FB321-8D55-4F58-D49F-87C947931999}"/>
              </a:ext>
            </a:extLst>
          </p:cNvPr>
          <p:cNvSpPr>
            <a:spLocks noGrp="1"/>
          </p:cNvSpPr>
          <p:nvPr>
            <p:ph type="title"/>
          </p:nvPr>
        </p:nvSpPr>
        <p:spPr>
          <a:xfrm>
            <a:off x="656037" y="286877"/>
            <a:ext cx="9042145" cy="598953"/>
          </a:xfrm>
        </p:spPr>
        <p:txBody>
          <a:bodyPr/>
          <a:lstStyle/>
          <a:p>
            <a:r>
              <a:rPr lang="en-GB" altLang="en-US" sz="2600" dirty="0">
                <a:solidFill>
                  <a:schemeClr val="tx1"/>
                </a:solidFill>
                <a:latin typeface="+mn-lt"/>
                <a:cs typeface="Calibri" panose="020F0502020204030204" pitchFamily="34" charset="0"/>
              </a:rPr>
              <a:t>Adult Social Care Key Statutory Duties</a:t>
            </a:r>
            <a:r>
              <a:rPr lang="en-GB" altLang="en-US" sz="2600" i="1" dirty="0">
                <a:solidFill>
                  <a:schemeClr val="tx1"/>
                </a:solidFill>
                <a:latin typeface="+mn-lt"/>
                <a:cs typeface="Calibri" panose="020F0502020204030204" pitchFamily="34" charset="0"/>
              </a:rPr>
              <a:t> - </a:t>
            </a:r>
            <a:r>
              <a:rPr lang="en-GB" sz="2600" u="sng" dirty="0">
                <a:solidFill>
                  <a:schemeClr val="tx1"/>
                </a:solidFill>
                <a:latin typeface="+mn-lt"/>
              </a:rPr>
              <a:t>Mental Capacity Act</a:t>
            </a:r>
          </a:p>
        </p:txBody>
      </p:sp>
      <p:sp>
        <p:nvSpPr>
          <p:cNvPr id="3" name="Content Placeholder 2">
            <a:extLst>
              <a:ext uri="{FF2B5EF4-FFF2-40B4-BE49-F238E27FC236}">
                <a16:creationId xmlns:a16="http://schemas.microsoft.com/office/drawing/2014/main" id="{6DF69E79-28BF-2229-4D69-6698335386D7}"/>
              </a:ext>
            </a:extLst>
          </p:cNvPr>
          <p:cNvSpPr>
            <a:spLocks noGrp="1"/>
          </p:cNvSpPr>
          <p:nvPr>
            <p:ph idx="1"/>
          </p:nvPr>
        </p:nvSpPr>
        <p:spPr>
          <a:xfrm>
            <a:off x="420254" y="5131379"/>
            <a:ext cx="11351491" cy="1057231"/>
          </a:xfrm>
        </p:spPr>
        <p:txBody>
          <a:bodyPr/>
          <a:lstStyle/>
          <a:p>
            <a:pPr marL="109540" indent="0">
              <a:buNone/>
            </a:pPr>
            <a:r>
              <a:rPr lang="en-GB" sz="1600" i="1" dirty="0">
                <a:latin typeface="+mn-lt"/>
              </a:rPr>
              <a:t>Whenever a decision is being made about an individual’s care and health, it is important that the professionals involved have considered the individual’s mental capacity to make the decision and where necessary, a mental capacity assessment should be carried out. The person who will implement the decision is responsible for assessing mental capacity.</a:t>
            </a:r>
            <a:endParaRPr lang="en-GB" sz="1600" dirty="0">
              <a:latin typeface="+mn-lt"/>
            </a:endParaRPr>
          </a:p>
        </p:txBody>
      </p:sp>
      <p:pic>
        <p:nvPicPr>
          <p:cNvPr id="5" name="Picture 4">
            <a:extLst>
              <a:ext uri="{FF2B5EF4-FFF2-40B4-BE49-F238E27FC236}">
                <a16:creationId xmlns:a16="http://schemas.microsoft.com/office/drawing/2014/main" id="{4A02805A-C2C2-0A31-7E7B-A81B7496CAFD}"/>
              </a:ext>
            </a:extLst>
          </p:cNvPr>
          <p:cNvPicPr>
            <a:picLocks noChangeAspect="1"/>
          </p:cNvPicPr>
          <p:nvPr/>
        </p:nvPicPr>
        <p:blipFill>
          <a:blip r:embed="rId2"/>
          <a:stretch>
            <a:fillRect/>
          </a:stretch>
        </p:blipFill>
        <p:spPr>
          <a:xfrm>
            <a:off x="324734" y="885830"/>
            <a:ext cx="7569471" cy="3960000"/>
          </a:xfrm>
          <a:prstGeom prst="rect">
            <a:avLst/>
          </a:prstGeom>
        </p:spPr>
      </p:pic>
      <p:sp>
        <p:nvSpPr>
          <p:cNvPr id="4" name="TextBox 3">
            <a:extLst>
              <a:ext uri="{FF2B5EF4-FFF2-40B4-BE49-F238E27FC236}">
                <a16:creationId xmlns:a16="http://schemas.microsoft.com/office/drawing/2014/main" id="{7EE410FE-8432-E693-8BCE-671F1088F10C}"/>
              </a:ext>
            </a:extLst>
          </p:cNvPr>
          <p:cNvSpPr txBox="1"/>
          <p:nvPr/>
        </p:nvSpPr>
        <p:spPr>
          <a:xfrm>
            <a:off x="8302158" y="1367955"/>
            <a:ext cx="3544787" cy="34778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109540" indent="0">
              <a:buNone/>
            </a:pPr>
            <a:r>
              <a:rPr lang="en-GB" sz="2400" b="1" dirty="0">
                <a:latin typeface="+mn-lt"/>
              </a:rPr>
              <a:t>Deprivation of Liberty </a:t>
            </a:r>
          </a:p>
          <a:p>
            <a:pPr marL="109540" indent="0">
              <a:buNone/>
            </a:pPr>
            <a:endParaRPr lang="en-GB" sz="800" b="1" dirty="0">
              <a:latin typeface="+mn-lt"/>
            </a:endParaRPr>
          </a:p>
          <a:p>
            <a:pPr marL="109540" indent="0">
              <a:buNone/>
            </a:pPr>
            <a:r>
              <a:rPr lang="en-GB" sz="2000" b="1" dirty="0">
                <a:latin typeface="+mn-lt"/>
              </a:rPr>
              <a:t>Currently 3 ways to authorise deprivation of liberty</a:t>
            </a:r>
          </a:p>
          <a:p>
            <a:pPr marL="109540" indent="0">
              <a:buNone/>
            </a:pPr>
            <a:endParaRPr lang="en-GB" sz="800" b="1" dirty="0">
              <a:latin typeface="+mn-lt"/>
            </a:endParaRPr>
          </a:p>
          <a:p>
            <a:pPr marL="566740" indent="-457200">
              <a:buFont typeface="+mj-lt"/>
              <a:buAutoNum type="arabicPeriod"/>
            </a:pPr>
            <a:r>
              <a:rPr lang="en-GB" sz="2000" dirty="0">
                <a:latin typeface="+mn-lt"/>
              </a:rPr>
              <a:t>Detention under the Mental Health Act</a:t>
            </a:r>
          </a:p>
          <a:p>
            <a:pPr marL="566740" indent="-457200">
              <a:buFont typeface="+mj-lt"/>
              <a:buAutoNum type="arabicPeriod"/>
            </a:pPr>
            <a:r>
              <a:rPr lang="en-GB" sz="2000" dirty="0">
                <a:latin typeface="+mn-lt"/>
              </a:rPr>
              <a:t>Authorisation under Deprivation of Liberty Safeguards (</a:t>
            </a:r>
            <a:r>
              <a:rPr lang="en-GB" sz="2000" dirty="0" err="1">
                <a:latin typeface="+mn-lt"/>
              </a:rPr>
              <a:t>DoLS</a:t>
            </a:r>
            <a:r>
              <a:rPr lang="en-GB" sz="2000" dirty="0">
                <a:latin typeface="+mn-lt"/>
              </a:rPr>
              <a:t>)</a:t>
            </a:r>
          </a:p>
          <a:p>
            <a:pPr marL="566740" indent="-457200">
              <a:buFont typeface="+mj-lt"/>
              <a:buAutoNum type="arabicPeriod"/>
            </a:pPr>
            <a:r>
              <a:rPr lang="en-GB" sz="2000" dirty="0">
                <a:latin typeface="+mn-lt"/>
              </a:rPr>
              <a:t>Order from the Court of Protection</a:t>
            </a:r>
          </a:p>
        </p:txBody>
      </p:sp>
    </p:spTree>
    <p:extLst>
      <p:ext uri="{BB962C8B-B14F-4D97-AF65-F5344CB8AC3E}">
        <p14:creationId xmlns:p14="http://schemas.microsoft.com/office/powerpoint/2010/main" val="1230707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FB321-8D55-4F58-D49F-87C947931999}"/>
              </a:ext>
            </a:extLst>
          </p:cNvPr>
          <p:cNvSpPr>
            <a:spLocks noGrp="1"/>
          </p:cNvSpPr>
          <p:nvPr>
            <p:ph type="title"/>
          </p:nvPr>
        </p:nvSpPr>
        <p:spPr>
          <a:xfrm>
            <a:off x="284480" y="273146"/>
            <a:ext cx="9753600" cy="724381"/>
          </a:xfrm>
        </p:spPr>
        <p:txBody>
          <a:bodyPr/>
          <a:lstStyle/>
          <a:p>
            <a:r>
              <a:rPr lang="en-GB" altLang="en-US" sz="2600" dirty="0">
                <a:solidFill>
                  <a:schemeClr val="tx1"/>
                </a:solidFill>
                <a:latin typeface="+mn-lt"/>
                <a:cs typeface="Calibri" panose="020F0502020204030204" pitchFamily="34" charset="0"/>
              </a:rPr>
              <a:t>Adult Social Care Key Statutory Duties</a:t>
            </a:r>
            <a:r>
              <a:rPr lang="en-GB" altLang="en-US" sz="2600" i="1" dirty="0">
                <a:solidFill>
                  <a:schemeClr val="tx1"/>
                </a:solidFill>
                <a:latin typeface="+mn-lt"/>
                <a:cs typeface="Calibri" panose="020F0502020204030204" pitchFamily="34" charset="0"/>
              </a:rPr>
              <a:t> - </a:t>
            </a:r>
            <a:r>
              <a:rPr lang="en-GB" sz="2600" u="sng" dirty="0">
                <a:solidFill>
                  <a:schemeClr val="tx1"/>
                </a:solidFill>
                <a:latin typeface="+mn-lt"/>
              </a:rPr>
              <a:t>Mental Health Act</a:t>
            </a:r>
          </a:p>
        </p:txBody>
      </p:sp>
      <p:graphicFrame>
        <p:nvGraphicFramePr>
          <p:cNvPr id="6" name="Content Placeholder 2">
            <a:extLst>
              <a:ext uri="{FF2B5EF4-FFF2-40B4-BE49-F238E27FC236}">
                <a16:creationId xmlns:a16="http://schemas.microsoft.com/office/drawing/2014/main" id="{2499CB75-72EF-8834-8825-9928447A56B7}"/>
              </a:ext>
            </a:extLst>
          </p:cNvPr>
          <p:cNvGraphicFramePr>
            <a:graphicFrameLocks noGrp="1"/>
          </p:cNvGraphicFramePr>
          <p:nvPr>
            <p:ph idx="1"/>
            <p:extLst>
              <p:ext uri="{D42A27DB-BD31-4B8C-83A1-F6EECF244321}">
                <p14:modId xmlns:p14="http://schemas.microsoft.com/office/powerpoint/2010/main" val="2707305770"/>
              </p:ext>
            </p:extLst>
          </p:nvPr>
        </p:nvGraphicFramePr>
        <p:xfrm>
          <a:off x="558801" y="1581092"/>
          <a:ext cx="5273039" cy="4199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782AA00C-D889-A942-D9C0-4A6E21A58448}"/>
              </a:ext>
            </a:extLst>
          </p:cNvPr>
          <p:cNvSpPr txBox="1"/>
          <p:nvPr/>
        </p:nvSpPr>
        <p:spPr>
          <a:xfrm>
            <a:off x="558800" y="1104645"/>
            <a:ext cx="4023359"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800" b="1" i="0" u="sng"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rPr>
              <a:t>AMHPs are employed by the LA</a:t>
            </a:r>
          </a:p>
        </p:txBody>
      </p:sp>
      <p:sp>
        <p:nvSpPr>
          <p:cNvPr id="4" name="Content Placeholder 2">
            <a:extLst>
              <a:ext uri="{FF2B5EF4-FFF2-40B4-BE49-F238E27FC236}">
                <a16:creationId xmlns:a16="http://schemas.microsoft.com/office/drawing/2014/main" id="{51546645-27DC-6EA5-4D44-146DDD816C47}"/>
              </a:ext>
            </a:extLst>
          </p:cNvPr>
          <p:cNvSpPr txBox="1">
            <a:spLocks/>
          </p:cNvSpPr>
          <p:nvPr/>
        </p:nvSpPr>
        <p:spPr>
          <a:xfrm>
            <a:off x="6444728" y="3726786"/>
            <a:ext cx="5188471" cy="1261774"/>
          </a:xfrm>
          <a:prstGeom prst="rect">
            <a:avLst/>
          </a:prstGeom>
          <a:ln w="38100">
            <a:solidFill>
              <a:schemeClr val="accent5">
                <a:lumMod val="75000"/>
              </a:schemeClr>
            </a:solidFill>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lstStyle>
            <a:lvl1pPr marL="365125" marR="0" indent="-255585" algn="l" defTabSz="914400" rtl="0" latinLnBrk="0">
              <a:lnSpc>
                <a:spcPct val="100000"/>
              </a:lnSpc>
              <a:spcBef>
                <a:spcPts val="400"/>
              </a:spcBef>
              <a:spcAft>
                <a:spcPts val="0"/>
              </a:spcAft>
              <a:buClr>
                <a:schemeClr val="accent1"/>
              </a:buClr>
              <a:buSzPct val="68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1pPr>
            <a:lvl2pPr marL="660468" marR="0" indent="-268356"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2pPr>
            <a:lvl3pPr marL="924149" marR="0" indent="-293912"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3pPr>
            <a:lvl4pPr marL="1239251" marR="0" indent="-324851"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4pPr>
            <a:lvl5pPr marL="14859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5pPr>
            <a:lvl6pPr marL="19431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6pPr>
            <a:lvl7pPr marL="24003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7pPr>
            <a:lvl8pPr marL="28575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8pPr>
            <a:lvl9pPr marL="3314700" marR="0" indent="-342900" algn="l" defTabSz="914400" rtl="0" latinLnBrk="0">
              <a:lnSpc>
                <a:spcPct val="100000"/>
              </a:lnSpc>
              <a:spcBef>
                <a:spcPts val="400"/>
              </a:spcBef>
              <a:spcAft>
                <a:spcPts val="0"/>
              </a:spcAft>
              <a:buClr>
                <a:schemeClr val="accent1"/>
              </a:buClr>
              <a:buSzPct val="100000"/>
              <a:buFontTx/>
              <a:buChar char="•"/>
              <a:tabLst/>
              <a:defRPr sz="2700" b="0" i="0" u="none" strike="noStrike" cap="none" spc="0" baseline="0">
                <a:solidFill>
                  <a:srgbClr val="000000"/>
                </a:solidFill>
                <a:uFillTx/>
                <a:latin typeface="Lucida Sans Unicode"/>
                <a:ea typeface="Lucida Sans Unicode"/>
                <a:cs typeface="Lucida Sans Unicode"/>
                <a:sym typeface="Lucida Sans Unicode"/>
              </a:defRPr>
            </a:lvl9pPr>
          </a:lstStyle>
          <a:p>
            <a:pPr marL="0" indent="0" eaLnBrk="1" fontAlgn="auto" hangingPunct="1">
              <a:spcBef>
                <a:spcPts val="600"/>
              </a:spcBef>
              <a:buSzPct val="130000"/>
              <a:buFontTx/>
              <a:buNone/>
            </a:pPr>
            <a:r>
              <a:rPr lang="en-GB" sz="1800" b="1" kern="0" dirty="0">
                <a:latin typeface="+mn-lt"/>
              </a:rPr>
              <a:t>Section 117 places a joint duty </a:t>
            </a:r>
            <a:r>
              <a:rPr lang="en-GB" sz="1800" kern="0" dirty="0">
                <a:latin typeface="+mn-lt"/>
              </a:rPr>
              <a:t>on the NHS and the local authority to provide aftercare services that the person is assessed to need to prevent further hospital admissions.</a:t>
            </a:r>
            <a:endParaRPr lang="en-GB" sz="1800" b="1" kern="0" dirty="0">
              <a:latin typeface="+mn-lt"/>
            </a:endParaRPr>
          </a:p>
        </p:txBody>
      </p:sp>
      <p:grpSp>
        <p:nvGrpSpPr>
          <p:cNvPr id="5" name="Group 4">
            <a:extLst>
              <a:ext uri="{FF2B5EF4-FFF2-40B4-BE49-F238E27FC236}">
                <a16:creationId xmlns:a16="http://schemas.microsoft.com/office/drawing/2014/main" id="{57EDAA18-A423-3FC3-100F-4ED514F2C2A3}"/>
              </a:ext>
            </a:extLst>
          </p:cNvPr>
          <p:cNvGrpSpPr/>
          <p:nvPr/>
        </p:nvGrpSpPr>
        <p:grpSpPr>
          <a:xfrm>
            <a:off x="6360163" y="1473973"/>
            <a:ext cx="5273036" cy="1858508"/>
            <a:chOff x="0" y="101657"/>
            <a:chExt cx="4962966" cy="1558439"/>
          </a:xfrm>
        </p:grpSpPr>
        <p:sp>
          <p:nvSpPr>
            <p:cNvPr id="7" name="Rectangle: Rounded Corners 6">
              <a:extLst>
                <a:ext uri="{FF2B5EF4-FFF2-40B4-BE49-F238E27FC236}">
                  <a16:creationId xmlns:a16="http://schemas.microsoft.com/office/drawing/2014/main" id="{266547A4-26C1-CF5D-13EB-457C69C106CA}"/>
                </a:ext>
              </a:extLst>
            </p:cNvPr>
            <p:cNvSpPr/>
            <p:nvPr/>
          </p:nvSpPr>
          <p:spPr>
            <a:xfrm>
              <a:off x="0" y="101657"/>
              <a:ext cx="4962966" cy="1558439"/>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a:p>
          </p:txBody>
        </p:sp>
        <p:sp>
          <p:nvSpPr>
            <p:cNvPr id="10" name="Rectangle: Rounded Corners 4">
              <a:extLst>
                <a:ext uri="{FF2B5EF4-FFF2-40B4-BE49-F238E27FC236}">
                  <a16:creationId xmlns:a16="http://schemas.microsoft.com/office/drawing/2014/main" id="{007E21B9-306E-E82C-9A55-0496C8E9D15B}"/>
                </a:ext>
              </a:extLst>
            </p:cNvPr>
            <p:cNvSpPr txBox="1"/>
            <p:nvPr/>
          </p:nvSpPr>
          <p:spPr>
            <a:xfrm>
              <a:off x="76077" y="177734"/>
              <a:ext cx="4810812" cy="14062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700" b="0" i="0" kern="1200" baseline="0" dirty="0"/>
                <a:t>The right to receive s117 aftercare applies to people who have been detained in hospital for treatment, who then cease to be detained and leave hospital, provided they were detained under one of the following provisions of the MHA: s3; s37 and s45a; s47 and s48</a:t>
              </a:r>
              <a:endParaRPr lang="en-US" sz="1700" kern="1200" dirty="0"/>
            </a:p>
          </p:txBody>
        </p:sp>
      </p:grpSp>
      <p:sp>
        <p:nvSpPr>
          <p:cNvPr id="11" name="TextBox 10">
            <a:extLst>
              <a:ext uri="{FF2B5EF4-FFF2-40B4-BE49-F238E27FC236}">
                <a16:creationId xmlns:a16="http://schemas.microsoft.com/office/drawing/2014/main" id="{49337948-4A7B-8AE2-B0E9-3D2FA09D232D}"/>
              </a:ext>
            </a:extLst>
          </p:cNvPr>
          <p:cNvSpPr txBox="1"/>
          <p:nvPr/>
        </p:nvSpPr>
        <p:spPr>
          <a:xfrm>
            <a:off x="6360162" y="1104645"/>
            <a:ext cx="2631438"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GB" b="1" u="sng" dirty="0">
                <a:solidFill>
                  <a:srgbClr val="000000"/>
                </a:solidFill>
                <a:latin typeface="Calibri" panose="020F0502020204030204" pitchFamily="34" charset="0"/>
                <a:ea typeface="+mj-ea"/>
                <a:cs typeface="Calibri" panose="020F0502020204030204" pitchFamily="34" charset="0"/>
                <a:sym typeface="Helvetica"/>
              </a:rPr>
              <a:t>s117 Mental Health Act</a:t>
            </a:r>
            <a:endParaRPr kumimoji="0" lang="en-GB" sz="1800" b="1" i="0" u="sng" strike="noStrike" cap="none" spc="0" normalizeH="0" baseline="0" dirty="0">
              <a:ln>
                <a:noFill/>
              </a:ln>
              <a:solidFill>
                <a:srgbClr val="000000"/>
              </a:solidFill>
              <a:effectLst/>
              <a:uFillTx/>
              <a:latin typeface="Calibri" panose="020F0502020204030204" pitchFamily="34" charset="0"/>
              <a:ea typeface="+mj-ea"/>
              <a:cs typeface="Calibri" panose="020F0502020204030204" pitchFamily="34" charset="0"/>
              <a:sym typeface="Helvetica"/>
            </a:endParaRPr>
          </a:p>
        </p:txBody>
      </p:sp>
    </p:spTree>
    <p:extLst>
      <p:ext uri="{BB962C8B-B14F-4D97-AF65-F5344CB8AC3E}">
        <p14:creationId xmlns:p14="http://schemas.microsoft.com/office/powerpoint/2010/main" val="753262004"/>
      </p:ext>
    </p:extLst>
  </p:cSld>
  <p:clrMapOvr>
    <a:masterClrMapping/>
  </p:clrMapOvr>
</p:sld>
</file>

<file path=ppt/theme/theme1.xml><?xml version="1.0" encoding="utf-8"?>
<a:theme xmlns:a="http://schemas.openxmlformats.org/drawingml/2006/main" name="Concourse">
  <a:themeElements>
    <a:clrScheme name="Concourse">
      <a:dk1>
        <a:srgbClr val="000000"/>
      </a:dk1>
      <a:lt1>
        <a:srgbClr val="FFFFFF"/>
      </a:lt1>
      <a:dk2>
        <a:srgbClr val="A7A7A7"/>
      </a:dk2>
      <a:lt2>
        <a:srgbClr val="535353"/>
      </a:lt2>
      <a:accent1>
        <a:srgbClr val="8D2F5E"/>
      </a:accent1>
      <a:accent2>
        <a:srgbClr val="4F1A35"/>
      </a:accent2>
      <a:accent3>
        <a:srgbClr val="9BBB59"/>
      </a:accent3>
      <a:accent4>
        <a:srgbClr val="8064A2"/>
      </a:accent4>
      <a:accent5>
        <a:srgbClr val="4BACC6"/>
      </a:accent5>
      <a:accent6>
        <a:srgbClr val="F79646"/>
      </a:accent6>
      <a:hlink>
        <a:srgbClr val="0000FF"/>
      </a:hlink>
      <a:folHlink>
        <a:srgbClr val="FF00FF"/>
      </a:folHlink>
    </a:clrScheme>
    <a:fontScheme name="Concourse">
      <a:majorFont>
        <a:latin typeface="Helvetica"/>
        <a:ea typeface="Helvetica"/>
        <a:cs typeface="Helvetica"/>
      </a:majorFont>
      <a:minorFont>
        <a:latin typeface="Calibri"/>
        <a:ea typeface="Calibri"/>
        <a:cs typeface="Calibri"/>
      </a:minorFont>
    </a:fontScheme>
    <a:fmtScheme name="Concours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ADASS - Key Point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B3ED5A89764414E935816003E039EBB" ma:contentTypeVersion="13" ma:contentTypeDescription="Create a new document." ma:contentTypeScope="" ma:versionID="f95a7508a76fa5122c83623d2a5a6040">
  <xsd:schema xmlns:xsd="http://www.w3.org/2001/XMLSchema" xmlns:xs="http://www.w3.org/2001/XMLSchema" xmlns:p="http://schemas.microsoft.com/office/2006/metadata/properties" xmlns:ns2="38f8dc7f-9fb5-4357-a0f8-df1ca9557f4b" xmlns:ns3="d0af1662-88cd-442c-94dd-9387ca62920c" targetNamespace="http://schemas.microsoft.com/office/2006/metadata/properties" ma:root="true" ma:fieldsID="dbce28ea024d76782083bd8c6f98dc4e" ns2:_="" ns3:_="">
    <xsd:import namespace="38f8dc7f-9fb5-4357-a0f8-df1ca9557f4b"/>
    <xsd:import namespace="d0af1662-88cd-442c-94dd-9387ca62920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f8dc7f-9fb5-4357-a0f8-df1ca9557f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af1662-88cd-442c-94dd-9387ca62920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FD142-F867-45E3-A4F0-36701AE3DB12}">
  <ds:schemaRefs>
    <ds:schemaRef ds:uri="38f8dc7f-9fb5-4357-a0f8-df1ca9557f4b"/>
    <ds:schemaRef ds:uri="http://schemas.microsoft.com/office/2006/documentManagement/types"/>
    <ds:schemaRef ds:uri="http://purl.org/dc/terms/"/>
    <ds:schemaRef ds:uri="http://purl.org/dc/dcmitype/"/>
    <ds:schemaRef ds:uri="http://purl.org/dc/elements/1.1/"/>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d0af1662-88cd-442c-94dd-9387ca62920c"/>
  </ds:schemaRefs>
</ds:datastoreItem>
</file>

<file path=customXml/itemProps2.xml><?xml version="1.0" encoding="utf-8"?>
<ds:datastoreItem xmlns:ds="http://schemas.openxmlformats.org/officeDocument/2006/customXml" ds:itemID="{0248928A-0132-4648-9C1D-F22B9EFAC50C}">
  <ds:schemaRefs>
    <ds:schemaRef ds:uri="http://schemas.microsoft.com/sharepoint/v3/contenttype/forms"/>
  </ds:schemaRefs>
</ds:datastoreItem>
</file>

<file path=customXml/itemProps3.xml><?xml version="1.0" encoding="utf-8"?>
<ds:datastoreItem xmlns:ds="http://schemas.openxmlformats.org/officeDocument/2006/customXml" ds:itemID="{A8E35890-F745-4661-9E7E-7D2A3526FA7E}">
  <ds:schemaRefs>
    <ds:schemaRef ds:uri="38f8dc7f-9fb5-4357-a0f8-df1ca9557f4b"/>
    <ds:schemaRef ds:uri="d0af1662-88cd-442c-94dd-9387ca6292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13436</TotalTime>
  <Words>1953</Words>
  <Application>Microsoft Office PowerPoint</Application>
  <PresentationFormat>Widescreen</PresentationFormat>
  <Paragraphs>151</Paragraphs>
  <Slides>12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Aptos Narrow</vt:lpstr>
      <vt:lpstr>Arial</vt:lpstr>
      <vt:lpstr>Calibri</vt:lpstr>
      <vt:lpstr>Courier New</vt:lpstr>
      <vt:lpstr>Lucida Sans Unicode</vt:lpstr>
      <vt:lpstr>Segoe UI</vt:lpstr>
      <vt:lpstr>Wingdings</vt:lpstr>
      <vt:lpstr>Concourse</vt:lpstr>
      <vt:lpstr>ADASS - Key Points</vt:lpstr>
      <vt:lpstr>PowerPoint Presentation</vt:lpstr>
      <vt:lpstr>PowerPoint Presentation</vt:lpstr>
      <vt:lpstr>PowerPoint Presentation</vt:lpstr>
      <vt:lpstr>PowerPoint Presentation</vt:lpstr>
      <vt:lpstr>PowerPoint Presentation</vt:lpstr>
      <vt:lpstr>PowerPoint Presentation</vt:lpstr>
      <vt:lpstr>Adult Social Care - CARE ACT – Eligibility &amp; Outcomes</vt:lpstr>
      <vt:lpstr>Adult Social Care Key Statutory Duties - Mental Capacity Act</vt:lpstr>
      <vt:lpstr>Adult Social Care Key Statutory Duties - Mental Health Act</vt:lpstr>
      <vt:lpstr>What are some of the things that Adult Social Care (ASC) isn’t responsible for that can confuse our partners……</vt:lpstr>
      <vt:lpstr>Case Studies for Discussion</vt:lpstr>
      <vt:lpstr>Case Studies for Discussion</vt:lpstr>
    </vt:vector>
  </TitlesOfParts>
  <Company>London Councils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LondonADASS Commissioning Update</dc:title>
  <dc:creator>Programme Support</dc:creator>
  <cp:lastModifiedBy>Reid, Daniel - Oxfordshire County Council</cp:lastModifiedBy>
  <cp:revision>49</cp:revision>
  <cp:lastPrinted>2019-11-14T11:12:37Z</cp:lastPrinted>
  <dcterms:created xsi:type="dcterms:W3CDTF">2013-11-26T11:45:40Z</dcterms:created>
  <dcterms:modified xsi:type="dcterms:W3CDTF">2025-05-15T09:07:05Z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0x0101005B3ED5A89764414E935816003E039EBB</vt:lpwstr>
  </property>
  <property fmtid="{D5CDD505-2E9C-101B-9397-08002B2CF9AE}" pid="3" name="MediaServiceImageTags">
    <vt:lpwstr/>
  </property>
</Properties>
</file>